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75" r:id="rId5"/>
    <p:sldId id="305" r:id="rId6"/>
    <p:sldId id="419" r:id="rId7"/>
    <p:sldId id="420" r:id="rId8"/>
    <p:sldId id="434" r:id="rId9"/>
    <p:sldId id="435" r:id="rId10"/>
    <p:sldId id="436" r:id="rId11"/>
    <p:sldId id="443" r:id="rId12"/>
    <p:sldId id="431" r:id="rId13"/>
    <p:sldId id="422" r:id="rId14"/>
    <p:sldId id="423" r:id="rId15"/>
    <p:sldId id="424" r:id="rId16"/>
    <p:sldId id="425" r:id="rId17"/>
    <p:sldId id="437" r:id="rId18"/>
    <p:sldId id="438" r:id="rId19"/>
    <p:sldId id="426" r:id="rId20"/>
    <p:sldId id="427" r:id="rId21"/>
    <p:sldId id="428" r:id="rId22"/>
    <p:sldId id="429" r:id="rId23"/>
    <p:sldId id="430" r:id="rId24"/>
    <p:sldId id="418" r:id="rId25"/>
    <p:sldId id="440" r:id="rId26"/>
    <p:sldId id="441" r:id="rId27"/>
    <p:sldId id="444" r:id="rId28"/>
    <p:sldId id="44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it" id="{A8E72ABF-47DD-4B61-9A75-D76D4772983F}">
          <p14:sldIdLst>
            <p14:sldId id="375"/>
            <p14:sldId id="305"/>
            <p14:sldId id="419"/>
            <p14:sldId id="420"/>
            <p14:sldId id="434"/>
            <p14:sldId id="435"/>
            <p14:sldId id="436"/>
            <p14:sldId id="443"/>
          </p14:sldIdLst>
        </p14:section>
        <p14:section name="hi ruth" id="{B7D6B995-F969-4BCC-A180-45B5D11DBCCD}">
          <p14:sldIdLst>
            <p14:sldId id="431"/>
            <p14:sldId id="422"/>
            <p14:sldId id="423"/>
            <p14:sldId id="424"/>
            <p14:sldId id="425"/>
            <p14:sldId id="437"/>
            <p14:sldId id="438"/>
          </p14:sldIdLst>
        </p14:section>
        <p14:section name="sht" id="{C2F6A1FE-A645-44CA-87BA-3825C4DC1898}">
          <p14:sldIdLst>
            <p14:sldId id="426"/>
            <p14:sldId id="427"/>
            <p14:sldId id="428"/>
            <p14:sldId id="429"/>
          </p14:sldIdLst>
        </p14:section>
        <p14:section name="hi ulit ruth" id="{CB4F6EC5-5507-4965-A6E8-4D3D2F04E060}">
          <p14:sldIdLst>
            <p14:sldId id="430"/>
            <p14:sldId id="418"/>
          </p14:sldIdLst>
        </p14:section>
        <p14:section name="Timeline" id="{C3E2369A-AF60-46A3-A337-2EAA11AA3EF2}">
          <p14:sldIdLst>
            <p14:sldId id="440"/>
            <p14:sldId id="441"/>
            <p14:sldId id="444"/>
            <p14:sldId id="44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D43"/>
    <a:srgbClr val="023062"/>
    <a:srgbClr val="E8AF3F"/>
    <a:srgbClr val="B99546"/>
    <a:srgbClr val="15D1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1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6/4/2023</a:t>
            </a:fld>
            <a:endParaRPr lang="en-US"/>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F6A72-B8BB-4CA0-BA5B-3BEE1A502591}" type="datetimeFigureOut">
              <a:rPr lang="en-US" smtClean="0"/>
              <a:t>6/4/2023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F9FEF-89F3-4946-8282-7B6644765058}" type="slidenum">
              <a:rPr lang="en-US" smtClean="0"/>
              <a:t>‹#›</a:t>
            </a:fld>
            <a:endParaRPr lang="en-US"/>
          </a:p>
        </p:txBody>
      </p:sp>
    </p:spTree>
    <p:extLst>
      <p:ext uri="{BB962C8B-B14F-4D97-AF65-F5344CB8AC3E}">
        <p14:creationId xmlns:p14="http://schemas.microsoft.com/office/powerpoint/2010/main" val="2693001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7F9FEF-89F3-4946-8282-7B6644765058}" type="slidenum">
              <a:rPr lang="en-US" smtClean="0"/>
              <a:t>7</a:t>
            </a:fld>
            <a:endParaRPr lang="en-US"/>
          </a:p>
        </p:txBody>
      </p:sp>
    </p:spTree>
    <p:extLst>
      <p:ext uri="{BB962C8B-B14F-4D97-AF65-F5344CB8AC3E}">
        <p14:creationId xmlns:p14="http://schemas.microsoft.com/office/powerpoint/2010/main" val="32192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1E185E6-E548-4653-A1F2-B5D2AEFC3985}"/>
              </a:ext>
            </a:extLst>
          </p:cNvPr>
          <p:cNvSpPr>
            <a:spLocks noGrp="1"/>
          </p:cNvSpPr>
          <p:nvPr>
            <p:ph type="dt" sz="half" idx="10"/>
          </p:nvPr>
        </p:nvSpPr>
        <p:spPr/>
        <p:txBody>
          <a:bodyPr/>
          <a:lstStyle/>
          <a:p>
            <a:fld id="{F5356824-A55C-4F44-B9CB-109B027241D7}" type="datetimeFigureOut">
              <a:rPr lang="en-US" smtClean="0"/>
              <a:t>6/4/2023</a:t>
            </a:fld>
            <a:endParaRPr lang="en-US"/>
          </a:p>
        </p:txBody>
      </p:sp>
      <p:sp>
        <p:nvSpPr>
          <p:cNvPr id="4" name="Footer Placeholder 3">
            <a:extLst>
              <a:ext uri="{FF2B5EF4-FFF2-40B4-BE49-F238E27FC236}">
                <a16:creationId xmlns:a16="http://schemas.microsoft.com/office/drawing/2014/main" id="{0EF56CE3-2B1B-4B6A-89F0-6E630D1B4C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49874E-82FC-44A3-82B6-B19657A2278E}"/>
              </a:ext>
            </a:extLst>
          </p:cNvPr>
          <p:cNvSpPr>
            <a:spLocks noGrp="1"/>
          </p:cNvSpPr>
          <p:nvPr>
            <p:ph type="sldNum" sz="quarter" idx="12"/>
          </p:nvPr>
        </p:nvSpPr>
        <p:spPr/>
        <p:txBody>
          <a:bodyPr/>
          <a:lstStyle/>
          <a:p>
            <a:fld id="{62C6627B-E4D5-2947-8E88-B84039729B99}" type="slidenum">
              <a:rPr lang="en-US" smtClean="0"/>
              <a:t>‹#›</a:t>
            </a:fld>
            <a:endParaRPr lang="en-US"/>
          </a:p>
        </p:txBody>
      </p:sp>
    </p:spTree>
    <p:extLst>
      <p:ext uri="{BB962C8B-B14F-4D97-AF65-F5344CB8AC3E}">
        <p14:creationId xmlns:p14="http://schemas.microsoft.com/office/powerpoint/2010/main" val="31028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E23459A-049B-4360-9C10-C4445680ECA1}"/>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548067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E6EAECC-05F5-4080-BFC7-8C409FC352AC}"/>
              </a:ext>
            </a:extLst>
          </p:cNvPr>
          <p:cNvPicPr>
            <a:picLocks noChangeAspect="1"/>
          </p:cNvPicPr>
          <p:nvPr userDrawn="1"/>
        </p:nvPicPr>
        <p:blipFill>
          <a:blip r:embed="rId3"/>
          <a:stretch>
            <a:fillRect/>
          </a:stretch>
        </p:blipFill>
        <p:spPr>
          <a:xfrm>
            <a:off x="200368" y="264467"/>
            <a:ext cx="811014" cy="811014"/>
          </a:xfrm>
          <a:prstGeom prst="rect">
            <a:avLst/>
          </a:prstGeom>
        </p:spPr>
      </p:pic>
    </p:spTree>
    <p:extLst>
      <p:ext uri="{BB962C8B-B14F-4D97-AF65-F5344CB8AC3E}">
        <p14:creationId xmlns:p14="http://schemas.microsoft.com/office/powerpoint/2010/main" val="97308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14964562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780326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0" i="0" cap="all" spc="30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2A5923B2-46E8-4C7F-911F-F668F703365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800">
                <a:latin typeface="+mj-lt"/>
              </a:defRPr>
            </a:lvl1pPr>
            <a:lvl2pPr algn="l">
              <a:defRPr sz="1800">
                <a:latin typeface="+mj-lt"/>
              </a:defRPr>
            </a:lvl2pPr>
            <a:lvl3pPr algn="l">
              <a:defRPr sz="1800">
                <a:latin typeface="+mj-lt"/>
              </a:defRPr>
            </a:lvl3pPr>
            <a:lvl4pPr algn="l">
              <a:defRPr sz="1800">
                <a:latin typeface="+mj-lt"/>
              </a:defRPr>
            </a:lvl4pPr>
            <a:lvl5pPr algn="l">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mj-lt"/>
              </a:defRPr>
            </a:lvl1pPr>
          </a:lstStyle>
          <a:p>
            <a:r>
              <a:rPr lang="en-US"/>
              <a:t>Click to edit Master title style</a:t>
            </a:r>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731914"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Picture 16">
            <a:extLst>
              <a:ext uri="{FF2B5EF4-FFF2-40B4-BE49-F238E27FC236}">
                <a16:creationId xmlns:a16="http://schemas.microsoft.com/office/drawing/2014/main" id="{7803A9FE-7621-4A78-942E-BEFA18E8C9F4}"/>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3420737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9372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latin typeface="+mj-lt"/>
                <a:cs typeface="Calibri" panose="020F0502020204030204" pitchFamily="34" charset="0"/>
              </a:defRPr>
            </a:lvl1pPr>
            <a:lvl2pPr>
              <a:lnSpc>
                <a:spcPct val="100000"/>
              </a:lnSpc>
              <a:defRPr sz="1800">
                <a:latin typeface="+mj-lt"/>
                <a:cs typeface="Calibri" panose="020F0502020204030204" pitchFamily="34" charset="0"/>
              </a:defRPr>
            </a:lvl2pPr>
            <a:lvl3pPr>
              <a:lnSpc>
                <a:spcPct val="100000"/>
              </a:lnSpc>
              <a:defRPr sz="1800">
                <a:latin typeface="+mj-lt"/>
                <a:cs typeface="Calibri" panose="020F0502020204030204" pitchFamily="34" charset="0"/>
              </a:defRPr>
            </a:lvl3pPr>
            <a:lvl4pPr>
              <a:lnSpc>
                <a:spcPct val="100000"/>
              </a:lnSpc>
              <a:defRPr sz="1800">
                <a:latin typeface="+mj-lt"/>
                <a:cs typeface="Calibri" panose="020F0502020204030204" pitchFamily="34" charset="0"/>
              </a:defRPr>
            </a:lvl4pPr>
            <a:lvl5pPr>
              <a:lnSpc>
                <a:spcPct val="100000"/>
              </a:lnSpc>
              <a:defRPr sz="18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800">
                <a:solidFill>
                  <a:schemeClr val="bg1"/>
                </a:solidFill>
                <a:latin typeface="+mj-lt"/>
                <a:cs typeface="Calibri" panose="020F0502020204030204" pitchFamily="34" charset="0"/>
              </a:defRPr>
            </a:lvl1pPr>
            <a:lvl2pPr>
              <a:lnSpc>
                <a:spcPct val="100000"/>
              </a:lnSpc>
              <a:defRPr sz="1800">
                <a:solidFill>
                  <a:schemeClr val="bg1"/>
                </a:solidFill>
                <a:latin typeface="+mj-lt"/>
                <a:cs typeface="Calibri" panose="020F0502020204030204" pitchFamily="34" charset="0"/>
              </a:defRPr>
            </a:lvl2pPr>
            <a:lvl3pPr>
              <a:lnSpc>
                <a:spcPct val="100000"/>
              </a:lnSpc>
              <a:defRPr sz="1800">
                <a:solidFill>
                  <a:schemeClr val="bg1"/>
                </a:solidFill>
                <a:latin typeface="+mj-lt"/>
                <a:cs typeface="Calibri" panose="020F0502020204030204" pitchFamily="34" charset="0"/>
              </a:defRPr>
            </a:lvl3pPr>
            <a:lvl4pPr>
              <a:lnSpc>
                <a:spcPct val="100000"/>
              </a:lnSpc>
              <a:defRPr sz="1800">
                <a:solidFill>
                  <a:schemeClr val="bg1"/>
                </a:solidFill>
                <a:latin typeface="+mj-lt"/>
                <a:cs typeface="Calibri" panose="020F0502020204030204" pitchFamily="34" charset="0"/>
              </a:defRPr>
            </a:lvl4pPr>
            <a:lvl5pPr>
              <a:lnSpc>
                <a:spcPct val="100000"/>
              </a:lnSpc>
              <a:defRPr sz="18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a:xfrm>
            <a:off x="838200" y="365125"/>
            <a:ext cx="9247909" cy="1325563"/>
          </a:xfrm>
        </p:spPr>
        <p:txBody>
          <a:bodyPr/>
          <a:lstStyle/>
          <a:p>
            <a:r>
              <a:rPr lang="en-US"/>
              <a:t>Click to edit Master title style</a:t>
            </a:r>
          </a:p>
        </p:txBody>
      </p:sp>
      <p:pic>
        <p:nvPicPr>
          <p:cNvPr id="5" name="Picture 4">
            <a:extLst>
              <a:ext uri="{FF2B5EF4-FFF2-40B4-BE49-F238E27FC236}">
                <a16:creationId xmlns:a16="http://schemas.microsoft.com/office/drawing/2014/main" id="{8914450A-D9B9-48C3-AF0A-BFE32CE995AF}"/>
              </a:ext>
            </a:extLst>
          </p:cNvPr>
          <p:cNvPicPr>
            <a:picLocks noChangeAspect="1"/>
          </p:cNvPicPr>
          <p:nvPr userDrawn="1"/>
        </p:nvPicPr>
        <p:blipFill>
          <a:blip r:embed="rId2"/>
          <a:stretch>
            <a:fillRect/>
          </a:stretch>
        </p:blipFill>
        <p:spPr>
          <a:xfrm>
            <a:off x="11214732" y="264467"/>
            <a:ext cx="811014" cy="811014"/>
          </a:xfrm>
          <a:prstGeom prst="rect">
            <a:avLst/>
          </a:prstGeom>
        </p:spPr>
      </p:pic>
    </p:spTree>
    <p:extLst>
      <p:ext uri="{BB962C8B-B14F-4D97-AF65-F5344CB8AC3E}">
        <p14:creationId xmlns:p14="http://schemas.microsoft.com/office/powerpoint/2010/main" val="912183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a:xfrm>
            <a:off x="1482436" y="365125"/>
            <a:ext cx="9871364" cy="1325563"/>
          </a:xfrm>
        </p:spPr>
        <p:txBody>
          <a:bodyPr/>
          <a:lstStyle/>
          <a:p>
            <a:r>
              <a:rPr lang="en-US"/>
              <a:t>Click to edit Master title style</a:t>
            </a:r>
          </a:p>
        </p:txBody>
      </p:sp>
      <p:pic>
        <p:nvPicPr>
          <p:cNvPr id="7" name="Picture 6">
            <a:extLst>
              <a:ext uri="{FF2B5EF4-FFF2-40B4-BE49-F238E27FC236}">
                <a16:creationId xmlns:a16="http://schemas.microsoft.com/office/drawing/2014/main" id="{6750B47F-73B7-478E-80FF-7D818DAE8E46}"/>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42492647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EBE5093-FF57-40F1-9DE0-0014749120E9}"/>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256257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pic>
        <p:nvPicPr>
          <p:cNvPr id="7" name="Picture 6">
            <a:extLst>
              <a:ext uri="{FF2B5EF4-FFF2-40B4-BE49-F238E27FC236}">
                <a16:creationId xmlns:a16="http://schemas.microsoft.com/office/drawing/2014/main" id="{C4E37911-4606-482B-9116-F1DBAF36C03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A2B834C-828A-4F53-B1E9-B3DDD20F3751}"/>
              </a:ext>
            </a:extLst>
          </p:cNvPr>
          <p:cNvPicPr>
            <a:picLocks noChangeAspect="1"/>
          </p:cNvPicPr>
          <p:nvPr userDrawn="1"/>
        </p:nvPicPr>
        <p:blipFill>
          <a:blip r:embed="rId2"/>
          <a:stretch>
            <a:fillRect/>
          </a:stretch>
        </p:blipFill>
        <p:spPr>
          <a:xfrm>
            <a:off x="11228586" y="264467"/>
            <a:ext cx="811014" cy="811014"/>
          </a:xfrm>
          <a:prstGeom prst="rect">
            <a:avLst/>
          </a:prstGeom>
        </p:spPr>
      </p:pic>
    </p:spTree>
    <p:extLst>
      <p:ext uri="{BB962C8B-B14F-4D97-AF65-F5344CB8AC3E}">
        <p14:creationId xmlns:p14="http://schemas.microsoft.com/office/powerpoint/2010/main" val="31102672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05F3227-2A2C-4188-8D3A-2EDC6E3B8A45}"/>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1023944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mj-lt"/>
              </a:defRPr>
            </a:lvl1pPr>
          </a:lstStyle>
          <a:p>
            <a:r>
              <a:rPr lang="en-US"/>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800">
                <a:solidFill>
                  <a:schemeClr val="bg1"/>
                </a:solidFill>
                <a:latin typeface="+mj-lt"/>
              </a:defRPr>
            </a:lvl1pPr>
            <a:lvl2pPr marL="457200" indent="0">
              <a:lnSpc>
                <a:spcPct val="100000"/>
              </a:lnSpc>
              <a:buNone/>
              <a:defRPr sz="1800">
                <a:solidFill>
                  <a:schemeClr val="bg1"/>
                </a:solidFill>
                <a:latin typeface="+mj-lt"/>
              </a:defRPr>
            </a:lvl2pPr>
            <a:lvl3pPr marL="914400" indent="0">
              <a:lnSpc>
                <a:spcPct val="100000"/>
              </a:lnSpc>
              <a:buNone/>
              <a:defRPr sz="1800">
                <a:solidFill>
                  <a:schemeClr val="bg1"/>
                </a:solidFill>
                <a:latin typeface="+mj-lt"/>
              </a:defRPr>
            </a:lvl3pPr>
            <a:lvl4pPr marL="1371600" indent="0">
              <a:lnSpc>
                <a:spcPct val="100000"/>
              </a:lnSpc>
              <a:buNone/>
              <a:defRPr sz="1800">
                <a:solidFill>
                  <a:schemeClr val="bg1"/>
                </a:solidFill>
                <a:latin typeface="+mj-lt"/>
              </a:defRPr>
            </a:lvl4pPr>
            <a:lvl5pPr marL="1828800" indent="0">
              <a:lnSpc>
                <a:spcPct val="100000"/>
              </a:lnSpc>
              <a:buNone/>
              <a:defRPr sz="18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9966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4A45F8D-E7F1-466F-96C6-312B3959D5C7}"/>
              </a:ext>
            </a:extLst>
          </p:cNvPr>
          <p:cNvPicPr>
            <a:picLocks noChangeAspect="1"/>
          </p:cNvPicPr>
          <p:nvPr userDrawn="1"/>
        </p:nvPicPr>
        <p:blipFill>
          <a:blip r:embed="rId2"/>
          <a:stretch>
            <a:fillRect/>
          </a:stretch>
        </p:blipFill>
        <p:spPr>
          <a:xfrm>
            <a:off x="11228587" y="264467"/>
            <a:ext cx="811014" cy="811014"/>
          </a:xfrm>
          <a:prstGeom prst="rect">
            <a:avLst/>
          </a:prstGeom>
        </p:spPr>
      </p:pic>
    </p:spTree>
    <p:extLst>
      <p:ext uri="{BB962C8B-B14F-4D97-AF65-F5344CB8AC3E}">
        <p14:creationId xmlns:p14="http://schemas.microsoft.com/office/powerpoint/2010/main" val="2692355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73EFAAB-12DE-41C1-B28F-32EDFD5F9F68}"/>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2411738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mj-lt"/>
              </a:defRPr>
            </a:lvl1pPr>
          </a:lstStyle>
          <a:p>
            <a:r>
              <a:rPr lang="en-US"/>
              <a:t>TITLE </a:t>
            </a:r>
            <a:br>
              <a:rPr lang="en-US"/>
            </a:br>
            <a:r>
              <a:rPr lang="en-US"/>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9F6F90-18CD-4CF0-BB0E-4EF2C2F399F2}"/>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93890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mj-lt"/>
              </a:defRPr>
            </a:lvl1pPr>
          </a:lstStyle>
          <a:p>
            <a:r>
              <a:rPr lang="en-US"/>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noProof="0"/>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355476EB-D52B-48AD-9E0B-02F94D9CE13B}"/>
              </a:ext>
            </a:extLst>
          </p:cNvPr>
          <p:cNvPicPr>
            <a:picLocks noChangeAspect="1"/>
          </p:cNvPicPr>
          <p:nvPr userDrawn="1"/>
        </p:nvPicPr>
        <p:blipFill>
          <a:blip r:embed="rId2"/>
          <a:stretch>
            <a:fillRect/>
          </a:stretch>
        </p:blipFill>
        <p:spPr>
          <a:xfrm>
            <a:off x="11214381" y="264467"/>
            <a:ext cx="811014" cy="811014"/>
          </a:xfrm>
          <a:prstGeom prst="rect">
            <a:avLst/>
          </a:prstGeom>
        </p:spPr>
      </p:pic>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C0ED3D2-0F40-4C1F-8C2C-68724269C80E}"/>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mj-lt"/>
              </a:defRPr>
            </a:lvl1pPr>
          </a:lstStyle>
          <a:p>
            <a:r>
              <a:rPr lang="en-US"/>
              <a:t>Click to edit Master title style</a:t>
            </a:r>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mj-lt"/>
              </a:defRPr>
            </a:lvl1pPr>
          </a:lstStyle>
          <a:p>
            <a:r>
              <a:rPr lang="en-US"/>
              <a:t>TITLE GOEs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0" cap="all"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Slide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Overview">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overview Title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Tree>
    <p:extLst>
      <p:ext uri="{BB962C8B-B14F-4D97-AF65-F5344CB8AC3E}">
        <p14:creationId xmlns:p14="http://schemas.microsoft.com/office/powerpoint/2010/main" val="78865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Content Title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DBBD1C7-5D32-41FE-A1BF-0B2663BB715A}"/>
              </a:ext>
            </a:extLst>
          </p:cNvPr>
          <p:cNvPicPr>
            <a:picLocks noChangeAspect="1"/>
          </p:cNvPicPr>
          <p:nvPr userDrawn="1"/>
        </p:nvPicPr>
        <p:blipFill>
          <a:blip r:embed="rId2"/>
          <a:stretch>
            <a:fillRect/>
          </a:stretch>
        </p:blipFill>
        <p:spPr>
          <a:xfrm>
            <a:off x="200368" y="264467"/>
            <a:ext cx="811014" cy="811014"/>
          </a:xfrm>
          <a:prstGeom prst="rect">
            <a:avLst/>
          </a:prstGeom>
        </p:spPr>
      </p:pic>
      <p:sp>
        <p:nvSpPr>
          <p:cNvPr id="6" name="Chart Placeholder 5">
            <a:extLst>
              <a:ext uri="{FF2B5EF4-FFF2-40B4-BE49-F238E27FC236}">
                <a16:creationId xmlns:a16="http://schemas.microsoft.com/office/drawing/2014/main" id="{63C0458F-D42F-44B8-90A3-DB2AE849986B}"/>
              </a:ext>
            </a:extLst>
          </p:cNvPr>
          <p:cNvSpPr>
            <a:spLocks noGrp="1"/>
          </p:cNvSpPr>
          <p:nvPr>
            <p:ph type="chart" sz="quarter" idx="13"/>
          </p:nvPr>
        </p:nvSpPr>
        <p:spPr>
          <a:xfrm>
            <a:off x="1627188" y="1854200"/>
            <a:ext cx="10134600" cy="4365625"/>
          </a:xfrm>
        </p:spPr>
        <p:txBody>
          <a:bodyPr/>
          <a:lstStyle/>
          <a:p>
            <a:endParaRPr lang="en-US"/>
          </a:p>
        </p:txBody>
      </p:sp>
    </p:spTree>
    <p:extLst>
      <p:ext uri="{BB962C8B-B14F-4D97-AF65-F5344CB8AC3E}">
        <p14:creationId xmlns:p14="http://schemas.microsoft.com/office/powerpoint/2010/main" val="1473401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D84FBF-E49F-4FED-A357-7FFEE4876E7E}"/>
              </a:ext>
            </a:extLst>
          </p:cNvPr>
          <p:cNvPicPr>
            <a:picLocks noChangeAspect="1"/>
          </p:cNvPicPr>
          <p:nvPr userDrawn="1"/>
        </p:nvPicPr>
        <p:blipFill>
          <a:blip r:embed="rId2"/>
          <a:stretch>
            <a:fillRect/>
          </a:stretch>
        </p:blipFill>
        <p:spPr>
          <a:xfrm>
            <a:off x="11202013" y="264467"/>
            <a:ext cx="811014" cy="811014"/>
          </a:xfrm>
          <a:prstGeom prst="rect">
            <a:avLst/>
          </a:prstGeom>
        </p:spPr>
      </p:pic>
    </p:spTree>
    <p:extLst>
      <p:ext uri="{BB962C8B-B14F-4D97-AF65-F5344CB8AC3E}">
        <p14:creationId xmlns:p14="http://schemas.microsoft.com/office/powerpoint/2010/main" val="410251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6/4/2023</a:t>
            </a:fld>
            <a:endParaRPr lang="en-US"/>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mj-lt"/>
              </a:defRPr>
            </a:lvl1pPr>
          </a:lstStyle>
          <a:p>
            <a:r>
              <a:rPr lang="en-US"/>
              <a:t>TITLE GOEs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800">
                <a:latin typeface="+mj-lt"/>
              </a:defRPr>
            </a:lvl1pPr>
            <a:lvl2pPr marL="457200" indent="0">
              <a:lnSpc>
                <a:spcPct val="100000"/>
              </a:lnSpc>
              <a:buNone/>
              <a:defRPr sz="1800">
                <a:latin typeface="+mj-lt"/>
              </a:defRPr>
            </a:lvl2pPr>
            <a:lvl3pPr marL="914400" indent="0">
              <a:lnSpc>
                <a:spcPct val="100000"/>
              </a:lnSpc>
              <a:buNone/>
              <a:defRPr sz="1800">
                <a:latin typeface="+mj-lt"/>
              </a:defRPr>
            </a:lvl3pPr>
            <a:lvl4pPr marL="1371600" indent="0">
              <a:lnSpc>
                <a:spcPct val="100000"/>
              </a:lnSpc>
              <a:buNone/>
              <a:defRPr sz="1800">
                <a:latin typeface="+mj-lt"/>
              </a:defRPr>
            </a:lvl4pPr>
            <a:lvl5pPr marL="1828800" indent="0">
              <a:lnSpc>
                <a:spcPct val="100000"/>
              </a:lnSpc>
              <a:buNone/>
              <a:defRPr sz="18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6/4/2023</a:t>
            </a:fld>
            <a:endParaRPr lang="en-US"/>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707" r:id="rId6"/>
    <p:sldLayoutId id="2147483708" r:id="rId7"/>
    <p:sldLayoutId id="2147483676" r:id="rId8"/>
    <p:sldLayoutId id="2147483675" r:id="rId9"/>
    <p:sldLayoutId id="2147483709" r:id="rId10"/>
    <p:sldLayoutId id="2147483677" r:id="rId11"/>
    <p:sldLayoutId id="2147483678" r:id="rId12"/>
    <p:sldLayoutId id="2147483679" r:id="rId13"/>
    <p:sldLayoutId id="2147483681" r:id="rId14"/>
    <p:sldLayoutId id="2147483682" r:id="rId15"/>
    <p:sldLayoutId id="2147483686" r:id="rId16"/>
    <p:sldLayoutId id="2147483683" r:id="rId17"/>
    <p:sldLayoutId id="2147483685" r:id="rId18"/>
    <p:sldLayoutId id="2147483684" r:id="rId19"/>
    <p:sldLayoutId id="2147483680" r:id="rId20"/>
    <p:sldLayoutId id="2147483691" r:id="rId21"/>
    <p:sldLayoutId id="2147483692" r:id="rId22"/>
    <p:sldLayoutId id="2147483693" r:id="rId23"/>
    <p:sldLayoutId id="2147483694" r:id="rId24"/>
    <p:sldLayoutId id="2147483688" r:id="rId25"/>
    <p:sldLayoutId id="2147483687" r:id="rId26"/>
    <p:sldLayoutId id="2147483689" r:id="rId27"/>
    <p:sldLayoutId id="2147483690" r:id="rId28"/>
    <p:sldLayoutId id="2147483695" r:id="rId29"/>
    <p:sldLayoutId id="2147483696" r:id="rId30"/>
    <p:sldLayoutId id="2147483697" r:id="rId31"/>
    <p:sldLayoutId id="2147483698" r:id="rId32"/>
    <p:sldLayoutId id="2147483703" r:id="rId33"/>
    <p:sldLayoutId id="2147483704" r:id="rId34"/>
    <p:sldLayoutId id="2147483705" r:id="rId35"/>
    <p:sldLayoutId id="2147483706"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mailto:CREST@telus.com" TargetMode="External"/><Relationship Id="rId7" Type="http://schemas.openxmlformats.org/officeDocument/2006/relationships/image" Target="../media/image8.png"/><Relationship Id="rId2" Type="http://schemas.openxmlformats.org/officeDocument/2006/relationships/hyperlink" Target="mailto:mir.tolentino@telusinternational.com" TargetMode="External"/><Relationship Id="rId1" Type="http://schemas.openxmlformats.org/officeDocument/2006/relationships/slideLayout" Target="../slideLayouts/slideLayout5.xml"/><Relationship Id="rId6" Type="http://schemas.openxmlformats.org/officeDocument/2006/relationships/hyperlink" Target="mailto:roselyn.angeles@telusinternational.com" TargetMode="External"/><Relationship Id="rId5" Type="http://schemas.openxmlformats.org/officeDocument/2006/relationships/hyperlink" Target="mailto:cnoemanagers@telus.com" TargetMode="External"/><Relationship Id="rId4" Type="http://schemas.openxmlformats.org/officeDocument/2006/relationships/hyperlink" Target="mailto:Cablerepair@telus.co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9000"/>
                    </a14:imgEffect>
                  </a14:imgLayer>
                </a14:imgProps>
              </a:ext>
            </a:extLst>
          </a:blip>
          <a:srcRect l="4" r="4"/>
          <a:stretch/>
        </p:blipFill>
        <p:spPr>
          <a:xfrm>
            <a:off x="1134319" y="0"/>
            <a:ext cx="11057681" cy="6858000"/>
          </a:xfrm>
        </p:spPr>
      </p:pic>
      <p:sp>
        <p:nvSpPr>
          <p:cNvPr id="2" name="Rectangle 1">
            <a:extLst>
              <a:ext uri="{FF2B5EF4-FFF2-40B4-BE49-F238E27FC236}">
                <a16:creationId xmlns:a16="http://schemas.microsoft.com/office/drawing/2014/main" id="{5E0EE8E8-C3C7-461B-A013-1C48DEFD1FA9}"/>
              </a:ext>
            </a:extLst>
          </p:cNvPr>
          <p:cNvSpPr/>
          <p:nvPr/>
        </p:nvSpPr>
        <p:spPr>
          <a:xfrm>
            <a:off x="1134318" y="0"/>
            <a:ext cx="11057681" cy="6858000"/>
          </a:xfrm>
          <a:prstGeom prst="rect">
            <a:avLst/>
          </a:prstGeom>
          <a:solidFill>
            <a:srgbClr val="02306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82868" y="4533261"/>
            <a:ext cx="4179375" cy="356462"/>
          </a:xfrm>
        </p:spPr>
        <p:txBody>
          <a:bodyPr>
            <a:noAutofit/>
          </a:bodyPr>
          <a:lstStyle/>
          <a:p>
            <a:r>
              <a:rPr lang="en-US" sz="2400" dirty="0">
                <a:latin typeface="+mj-lt"/>
              </a:rPr>
              <a:t>JUNE 5, 2023</a:t>
            </a:r>
            <a:endParaRPr lang="id-ID" sz="2400" dirty="0">
              <a:latin typeface="+mj-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39092" y="2299014"/>
            <a:ext cx="7067792" cy="2259971"/>
          </a:xfrm>
        </p:spPr>
        <p:txBody>
          <a:bodyPr>
            <a:normAutofit/>
          </a:bodyPr>
          <a:lstStyle/>
          <a:p>
            <a:r>
              <a:rPr lang="en-US" sz="4400" b="1" dirty="0">
                <a:solidFill>
                  <a:srgbClr val="E8AF3F"/>
                </a:solidFill>
                <a:latin typeface="+mj-lt"/>
              </a:rPr>
              <a:t>Project management plan</a:t>
            </a:r>
          </a:p>
        </p:txBody>
      </p:sp>
      <p:pic>
        <p:nvPicPr>
          <p:cNvPr id="8" name="Picture 7" descr="A yellow and black logo&#10;&#10;Description automatically generated with low confidence">
            <a:extLst>
              <a:ext uri="{FF2B5EF4-FFF2-40B4-BE49-F238E27FC236}">
                <a16:creationId xmlns:a16="http://schemas.microsoft.com/office/drawing/2014/main" id="{B0781F8A-A96B-E6E3-F4B4-4B5E6C30263D}"/>
              </a:ext>
            </a:extLst>
          </p:cNvPr>
          <p:cNvPicPr>
            <a:picLocks noChangeAspect="1"/>
          </p:cNvPicPr>
          <p:nvPr/>
        </p:nvPicPr>
        <p:blipFill rotWithShape="1">
          <a:blip r:embed="rId4"/>
          <a:srcRect l="22414" t="17727" r="20312" b="19600"/>
          <a:stretch/>
        </p:blipFill>
        <p:spPr>
          <a:xfrm>
            <a:off x="1539091" y="1968276"/>
            <a:ext cx="3306258" cy="2035134"/>
          </a:xfrm>
          <a:prstGeom prst="rect">
            <a:avLst/>
          </a:prstGeom>
        </p:spPr>
      </p:pic>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Stakeholder register</a:t>
            </a:r>
            <a:endParaRPr lang="en-US"/>
          </a:p>
        </p:txBody>
      </p:sp>
      <p:graphicFrame>
        <p:nvGraphicFramePr>
          <p:cNvPr id="4" name="Table 3">
            <a:extLst>
              <a:ext uri="{FF2B5EF4-FFF2-40B4-BE49-F238E27FC236}">
                <a16:creationId xmlns:a16="http://schemas.microsoft.com/office/drawing/2014/main" id="{844C9B80-ADBE-6065-2FC4-4D7463F2B224}"/>
              </a:ext>
            </a:extLst>
          </p:cNvPr>
          <p:cNvGraphicFramePr>
            <a:graphicFrameLocks noGrp="1"/>
          </p:cNvGraphicFramePr>
          <p:nvPr>
            <p:extLst>
              <p:ext uri="{D42A27DB-BD31-4B8C-83A1-F6EECF244321}">
                <p14:modId xmlns:p14="http://schemas.microsoft.com/office/powerpoint/2010/main" val="2935333748"/>
              </p:ext>
            </p:extLst>
          </p:nvPr>
        </p:nvGraphicFramePr>
        <p:xfrm>
          <a:off x="1885951" y="1552576"/>
          <a:ext cx="9648825" cy="4791073"/>
        </p:xfrm>
        <a:graphic>
          <a:graphicData uri="http://schemas.openxmlformats.org/drawingml/2006/table">
            <a:tbl>
              <a:tblPr firstRow="1" firstCol="1" bandRow="1">
                <a:tableStyleId>{5C22544A-7EE6-4342-B048-85BDC9FD1C3A}</a:tableStyleId>
              </a:tblPr>
              <a:tblGrid>
                <a:gridCol w="1293141">
                  <a:extLst>
                    <a:ext uri="{9D8B030D-6E8A-4147-A177-3AD203B41FA5}">
                      <a16:colId xmlns:a16="http://schemas.microsoft.com/office/drawing/2014/main" val="1293095519"/>
                    </a:ext>
                  </a:extLst>
                </a:gridCol>
                <a:gridCol w="1392614">
                  <a:extLst>
                    <a:ext uri="{9D8B030D-6E8A-4147-A177-3AD203B41FA5}">
                      <a16:colId xmlns:a16="http://schemas.microsoft.com/office/drawing/2014/main" val="2049769099"/>
                    </a:ext>
                  </a:extLst>
                </a:gridCol>
                <a:gridCol w="1591559">
                  <a:extLst>
                    <a:ext uri="{9D8B030D-6E8A-4147-A177-3AD203B41FA5}">
                      <a16:colId xmlns:a16="http://schemas.microsoft.com/office/drawing/2014/main" val="1464754905"/>
                    </a:ext>
                  </a:extLst>
                </a:gridCol>
                <a:gridCol w="1790503">
                  <a:extLst>
                    <a:ext uri="{9D8B030D-6E8A-4147-A177-3AD203B41FA5}">
                      <a16:colId xmlns:a16="http://schemas.microsoft.com/office/drawing/2014/main" val="2075783548"/>
                    </a:ext>
                  </a:extLst>
                </a:gridCol>
                <a:gridCol w="3581008">
                  <a:extLst>
                    <a:ext uri="{9D8B030D-6E8A-4147-A177-3AD203B41FA5}">
                      <a16:colId xmlns:a16="http://schemas.microsoft.com/office/drawing/2014/main" val="1767960442"/>
                    </a:ext>
                  </a:extLst>
                </a:gridCol>
              </a:tblGrid>
              <a:tr h="612015">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Name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Position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Internal, External</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Project Role</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US" sz="1600">
                          <a:solidFill>
                            <a:schemeClr val="bg1"/>
                          </a:solidFill>
                          <a:effectLst/>
                          <a:latin typeface="Avenir Book" panose="02000503020000020003"/>
                        </a:rPr>
                        <a:t>Contact Information</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0233433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Mir Tolentino</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Sponsor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2">
                            <a:extLst>
                              <a:ext uri="{A12FA001-AC4F-418D-AE19-62706E023703}">
                                <ahyp:hlinkClr xmlns:ahyp="http://schemas.microsoft.com/office/drawing/2018/hyperlinkcolor" val="tx"/>
                              </a:ext>
                            </a:extLst>
                          </a:hlinkClick>
                        </a:rPr>
                        <a:t>mir.tolentino@telusinternational.com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562019380"/>
                  </a:ext>
                </a:extLst>
              </a:tr>
              <a:tr h="977758">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CREST Team</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Team Members of Operations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Internal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3">
                            <a:extLst>
                              <a:ext uri="{A12FA001-AC4F-418D-AE19-62706E023703}">
                                <ahyp:hlinkClr xmlns:ahyp="http://schemas.microsoft.com/office/drawing/2018/hyperlinkcolor" val="tx"/>
                              </a:ext>
                            </a:extLst>
                          </a:hlinkClick>
                        </a:rPr>
                        <a:t>CREST@telus.com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913678657"/>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Technicians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Technicians,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4">
                            <a:extLst>
                              <a:ext uri="{A12FA001-AC4F-418D-AE19-62706E023703}">
                                <ahyp:hlinkClr xmlns:ahyp="http://schemas.microsoft.com/office/drawing/2018/hyperlinkcolor" val="tx"/>
                              </a:ext>
                            </a:extLst>
                          </a:hlinkClick>
                        </a:rPr>
                        <a:t>Cablerepair@telus.com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49197744"/>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TELUS Managers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Managers, Customers</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 user of the system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5">
                            <a:extLst>
                              <a:ext uri="{A12FA001-AC4F-418D-AE19-62706E023703}">
                                <ahyp:hlinkClr xmlns:ahyp="http://schemas.microsoft.com/office/drawing/2018/hyperlinkcolor" val="tx"/>
                              </a:ext>
                            </a:extLst>
                          </a:hlinkClick>
                        </a:rPr>
                        <a:t>cnoemanagers@telus.com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26373323"/>
                  </a:ext>
                </a:extLst>
              </a:tr>
              <a:tr h="800325">
                <a:tc>
                  <a:txBody>
                    <a:bodyPr/>
                    <a:lstStyle/>
                    <a:p>
                      <a:pPr marL="0" marR="0" indent="0" algn="ctr" fontAlgn="base">
                        <a:lnSpc>
                          <a:spcPct val="110000"/>
                        </a:lnSpc>
                        <a:spcBef>
                          <a:spcPts val="0"/>
                        </a:spcBef>
                        <a:spcAft>
                          <a:spcPts val="0"/>
                        </a:spcAft>
                      </a:pPr>
                      <a:r>
                        <a:rPr lang="en-PH" sz="1800">
                          <a:solidFill>
                            <a:schemeClr val="bg1"/>
                          </a:solidFill>
                          <a:effectLst/>
                          <a:latin typeface="Avenir Book" panose="02000503020000020003"/>
                        </a:rPr>
                        <a:t>Roselyn Angeles</a:t>
                      </a:r>
                      <a:endParaRPr lang="en-US" sz="18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Consultant</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External</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a:solidFill>
                            <a:schemeClr val="tx1"/>
                          </a:solidFill>
                          <a:effectLst/>
                          <a:latin typeface="Avenir Book" panose="02000503020000020003"/>
                        </a:rPr>
                        <a:t>Project Manager</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tc>
                  <a:txBody>
                    <a:bodyPr/>
                    <a:lstStyle/>
                    <a:p>
                      <a:pPr marL="0" marR="0" indent="0" algn="ctr" fontAlgn="base">
                        <a:lnSpc>
                          <a:spcPct val="110000"/>
                        </a:lnSpc>
                        <a:spcBef>
                          <a:spcPts val="0"/>
                        </a:spcBef>
                        <a:spcAft>
                          <a:spcPts val="0"/>
                        </a:spcAft>
                      </a:pPr>
                      <a:r>
                        <a:rPr lang="en-PH" sz="1800" u="sng">
                          <a:solidFill>
                            <a:schemeClr val="tx1"/>
                          </a:solidFill>
                          <a:effectLst/>
                          <a:latin typeface="Avenir Book" panose="02000503020000020003"/>
                          <a:hlinkClick r:id="rId6">
                            <a:extLst>
                              <a:ext uri="{A12FA001-AC4F-418D-AE19-62706E023703}">
                                <ahyp:hlinkClr xmlns:ahyp="http://schemas.microsoft.com/office/drawing/2018/hyperlinkcolor" val="tx"/>
                              </a:ext>
                            </a:extLst>
                          </a:hlinkClick>
                        </a:rPr>
                        <a:t>roselyn.angeles@telusinternational.com</a:t>
                      </a:r>
                      <a:endParaRPr lang="en-US" sz="18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603334802"/>
                  </a:ext>
                </a:extLst>
              </a:tr>
            </a:tbl>
          </a:graphicData>
        </a:graphic>
      </p:graphicFrame>
      <p:sp>
        <p:nvSpPr>
          <p:cNvPr id="2" name="TextBox 1">
            <a:extLst>
              <a:ext uri="{FF2B5EF4-FFF2-40B4-BE49-F238E27FC236}">
                <a16:creationId xmlns:a16="http://schemas.microsoft.com/office/drawing/2014/main" id="{0ECA93B9-07CC-F4FD-BE1F-F1B7F00728E6}"/>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pic>
        <p:nvPicPr>
          <p:cNvPr id="5" name="Picture 4" descr="A logo on a black background&#10;&#10;Description automatically generated with low confidence">
            <a:extLst>
              <a:ext uri="{FF2B5EF4-FFF2-40B4-BE49-F238E27FC236}">
                <a16:creationId xmlns:a16="http://schemas.microsoft.com/office/drawing/2014/main" id="{D4CAACC7-19BF-9A0D-C548-251AE85CD151}"/>
              </a:ext>
            </a:extLst>
          </p:cNvPr>
          <p:cNvPicPr>
            <a:picLocks noChangeAspect="1"/>
          </p:cNvPicPr>
          <p:nvPr/>
        </p:nvPicPr>
        <p:blipFill rotWithShape="1">
          <a:blip r:embed="rId7"/>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077858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WBS</a:t>
            </a:r>
            <a:endParaRPr lang="en-US"/>
          </a:p>
        </p:txBody>
      </p:sp>
      <p:grpSp>
        <p:nvGrpSpPr>
          <p:cNvPr id="5" name="Organization Chart 14">
            <a:extLst>
              <a:ext uri="{FF2B5EF4-FFF2-40B4-BE49-F238E27FC236}">
                <a16:creationId xmlns:a16="http://schemas.microsoft.com/office/drawing/2014/main" id="{BD6D437F-1D8F-10D6-4357-0E49DDA0CD5E}"/>
              </a:ext>
            </a:extLst>
          </p:cNvPr>
          <p:cNvGrpSpPr/>
          <p:nvPr/>
        </p:nvGrpSpPr>
        <p:grpSpPr>
          <a:xfrm>
            <a:off x="1960978" y="391886"/>
            <a:ext cx="10459622" cy="9685564"/>
            <a:chOff x="36001" y="0"/>
            <a:chExt cx="6542599" cy="7581265"/>
          </a:xfrm>
        </p:grpSpPr>
        <p:sp>
          <p:nvSpPr>
            <p:cNvPr id="6" name="Rectangle 5">
              <a:extLst>
                <a:ext uri="{FF2B5EF4-FFF2-40B4-BE49-F238E27FC236}">
                  <a16:creationId xmlns:a16="http://schemas.microsoft.com/office/drawing/2014/main" id="{6A1D64B0-BE5E-D956-960E-01CBFB564559}"/>
                </a:ext>
              </a:extLst>
            </p:cNvPr>
            <p:cNvSpPr/>
            <p:nvPr/>
          </p:nvSpPr>
          <p:spPr>
            <a:xfrm>
              <a:off x="962025" y="2718435"/>
              <a:ext cx="5616575" cy="4862830"/>
            </a:xfrm>
            <a:prstGeom prst="rect">
              <a:avLst/>
            </a:prstGeom>
            <a:noFill/>
            <a:ln>
              <a:noFill/>
            </a:ln>
          </p:spPr>
        </p:sp>
        <p:cxnSp>
          <p:nvCxnSpPr>
            <p:cNvPr id="8" name="_s1109">
              <a:extLst>
                <a:ext uri="{FF2B5EF4-FFF2-40B4-BE49-F238E27FC236}">
                  <a16:creationId xmlns:a16="http://schemas.microsoft.com/office/drawing/2014/main" id="{1A703B0A-3D25-C425-0669-9D54C7A454FA}"/>
                </a:ext>
              </a:extLst>
            </p:cNvPr>
            <p:cNvCxnSpPr>
              <a:cxnSpLocks/>
            </p:cNvCxnSpPr>
            <p:nvPr/>
          </p:nvCxnSpPr>
          <p:spPr bwMode="auto">
            <a:xfrm rot="10800000">
              <a:off x="4686883"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9" name="_s1107">
              <a:extLst>
                <a:ext uri="{FF2B5EF4-FFF2-40B4-BE49-F238E27FC236}">
                  <a16:creationId xmlns:a16="http://schemas.microsoft.com/office/drawing/2014/main" id="{27E6B295-19F3-6C36-7D2E-3473793F8B29}"/>
                </a:ext>
              </a:extLst>
            </p:cNvPr>
            <p:cNvCxnSpPr>
              <a:cxnSpLocks/>
            </p:cNvCxnSpPr>
            <p:nvPr/>
          </p:nvCxnSpPr>
          <p:spPr bwMode="auto">
            <a:xfrm rot="10800000">
              <a:off x="4686883"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0" name="_s1105">
              <a:extLst>
                <a:ext uri="{FF2B5EF4-FFF2-40B4-BE49-F238E27FC236}">
                  <a16:creationId xmlns:a16="http://schemas.microsoft.com/office/drawing/2014/main" id="{532589B9-50CA-A65F-F0AA-353BDE7106A7}"/>
                </a:ext>
              </a:extLst>
            </p:cNvPr>
            <p:cNvCxnSpPr>
              <a:cxnSpLocks/>
            </p:cNvCxnSpPr>
            <p:nvPr/>
          </p:nvCxnSpPr>
          <p:spPr bwMode="auto">
            <a:xfrm rot="10800000">
              <a:off x="4686883"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1" name="_s1103">
              <a:extLst>
                <a:ext uri="{FF2B5EF4-FFF2-40B4-BE49-F238E27FC236}">
                  <a16:creationId xmlns:a16="http://schemas.microsoft.com/office/drawing/2014/main" id="{755D618D-4758-C8E5-2A15-9F519D85AB43}"/>
                </a:ext>
              </a:extLst>
            </p:cNvPr>
            <p:cNvCxnSpPr>
              <a:cxnSpLocks/>
            </p:cNvCxnSpPr>
            <p:nvPr/>
          </p:nvCxnSpPr>
          <p:spPr bwMode="auto">
            <a:xfrm rot="10800000">
              <a:off x="4686883"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2" name="_s1101">
              <a:extLst>
                <a:ext uri="{FF2B5EF4-FFF2-40B4-BE49-F238E27FC236}">
                  <a16:creationId xmlns:a16="http://schemas.microsoft.com/office/drawing/2014/main" id="{2A5AA188-B37F-F8EF-31C8-D68B61D7C3EC}"/>
                </a:ext>
              </a:extLst>
            </p:cNvPr>
            <p:cNvCxnSpPr>
              <a:cxnSpLocks/>
            </p:cNvCxnSpPr>
            <p:nvPr/>
          </p:nvCxnSpPr>
          <p:spPr bwMode="auto">
            <a:xfrm rot="10800000">
              <a:off x="3624192"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3" name="_s1099">
              <a:extLst>
                <a:ext uri="{FF2B5EF4-FFF2-40B4-BE49-F238E27FC236}">
                  <a16:creationId xmlns:a16="http://schemas.microsoft.com/office/drawing/2014/main" id="{34B1A1FD-7373-8396-5D7F-56AA76A6B516}"/>
                </a:ext>
              </a:extLst>
            </p:cNvPr>
            <p:cNvCxnSpPr>
              <a:cxnSpLocks/>
            </p:cNvCxnSpPr>
            <p:nvPr/>
          </p:nvCxnSpPr>
          <p:spPr bwMode="auto">
            <a:xfrm rot="10800000">
              <a:off x="3624192"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4" name="_s1097">
              <a:extLst>
                <a:ext uri="{FF2B5EF4-FFF2-40B4-BE49-F238E27FC236}">
                  <a16:creationId xmlns:a16="http://schemas.microsoft.com/office/drawing/2014/main" id="{07CEE391-475B-4370-28AC-25C47A7D911F}"/>
                </a:ext>
              </a:extLst>
            </p:cNvPr>
            <p:cNvCxnSpPr>
              <a:cxnSpLocks/>
            </p:cNvCxnSpPr>
            <p:nvPr/>
          </p:nvCxnSpPr>
          <p:spPr bwMode="auto">
            <a:xfrm rot="10800000">
              <a:off x="3624192"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5" name="_s1095">
              <a:extLst>
                <a:ext uri="{FF2B5EF4-FFF2-40B4-BE49-F238E27FC236}">
                  <a16:creationId xmlns:a16="http://schemas.microsoft.com/office/drawing/2014/main" id="{E1DA6191-75B5-D7DF-727E-0B003BD161E2}"/>
                </a:ext>
              </a:extLst>
            </p:cNvPr>
            <p:cNvCxnSpPr>
              <a:cxnSpLocks/>
            </p:cNvCxnSpPr>
            <p:nvPr/>
          </p:nvCxnSpPr>
          <p:spPr bwMode="auto">
            <a:xfrm rot="10800000">
              <a:off x="3624192"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6" name="_s1089">
              <a:extLst>
                <a:ext uri="{FF2B5EF4-FFF2-40B4-BE49-F238E27FC236}">
                  <a16:creationId xmlns:a16="http://schemas.microsoft.com/office/drawing/2014/main" id="{455E7F4A-F927-2C23-790A-DC1FA30D8683}"/>
                </a:ext>
              </a:extLst>
            </p:cNvPr>
            <p:cNvCxnSpPr>
              <a:cxnSpLocks/>
            </p:cNvCxnSpPr>
            <p:nvPr/>
          </p:nvCxnSpPr>
          <p:spPr bwMode="auto">
            <a:xfrm rot="10800000">
              <a:off x="2561130" y="923090"/>
              <a:ext cx="132514" cy="3696474"/>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7" name="_s1087">
              <a:extLst>
                <a:ext uri="{FF2B5EF4-FFF2-40B4-BE49-F238E27FC236}">
                  <a16:creationId xmlns:a16="http://schemas.microsoft.com/office/drawing/2014/main" id="{B38AF689-D132-3117-94D6-200B1ED8F935}"/>
                </a:ext>
              </a:extLst>
            </p:cNvPr>
            <p:cNvCxnSpPr>
              <a:cxnSpLocks/>
            </p:cNvCxnSpPr>
            <p:nvPr/>
          </p:nvCxnSpPr>
          <p:spPr bwMode="auto">
            <a:xfrm rot="10800000">
              <a:off x="2561130" y="923091"/>
              <a:ext cx="132514"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8" name="_s1085">
              <a:extLst>
                <a:ext uri="{FF2B5EF4-FFF2-40B4-BE49-F238E27FC236}">
                  <a16:creationId xmlns:a16="http://schemas.microsoft.com/office/drawing/2014/main" id="{573DB0FF-4AB7-DF08-5DA5-A908D7F650EA}"/>
                </a:ext>
              </a:extLst>
            </p:cNvPr>
            <p:cNvCxnSpPr>
              <a:cxnSpLocks/>
            </p:cNvCxnSpPr>
            <p:nvPr/>
          </p:nvCxnSpPr>
          <p:spPr bwMode="auto">
            <a:xfrm rot="10800000">
              <a:off x="2561130" y="923088"/>
              <a:ext cx="132514"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19" name="_s1083">
              <a:extLst>
                <a:ext uri="{FF2B5EF4-FFF2-40B4-BE49-F238E27FC236}">
                  <a16:creationId xmlns:a16="http://schemas.microsoft.com/office/drawing/2014/main" id="{0A09A8F9-24C3-17DF-ADCE-5034CD61F0D2}"/>
                </a:ext>
              </a:extLst>
            </p:cNvPr>
            <p:cNvCxnSpPr>
              <a:cxnSpLocks/>
            </p:cNvCxnSpPr>
            <p:nvPr/>
          </p:nvCxnSpPr>
          <p:spPr bwMode="auto">
            <a:xfrm rot="10800000">
              <a:off x="2561130" y="923087"/>
              <a:ext cx="132514"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0" name="_s1081">
              <a:extLst>
                <a:ext uri="{FF2B5EF4-FFF2-40B4-BE49-F238E27FC236}">
                  <a16:creationId xmlns:a16="http://schemas.microsoft.com/office/drawing/2014/main" id="{195D1400-2428-3C0B-8453-214FE04A718D}"/>
                </a:ext>
              </a:extLst>
            </p:cNvPr>
            <p:cNvCxnSpPr>
              <a:cxnSpLocks/>
            </p:cNvCxnSpPr>
            <p:nvPr/>
          </p:nvCxnSpPr>
          <p:spPr bwMode="auto">
            <a:xfrm rot="10800000">
              <a:off x="2561130" y="923090"/>
              <a:ext cx="132514"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1" name="_s1079">
              <a:extLst>
                <a:ext uri="{FF2B5EF4-FFF2-40B4-BE49-F238E27FC236}">
                  <a16:creationId xmlns:a16="http://schemas.microsoft.com/office/drawing/2014/main" id="{5C88DB3A-67E1-CADA-DE0E-AE756BE83268}"/>
                </a:ext>
              </a:extLst>
            </p:cNvPr>
            <p:cNvCxnSpPr>
              <a:cxnSpLocks/>
            </p:cNvCxnSpPr>
            <p:nvPr/>
          </p:nvCxnSpPr>
          <p:spPr bwMode="auto">
            <a:xfrm rot="10800000">
              <a:off x="2561130" y="923085"/>
              <a:ext cx="132514"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2" name="_s1077">
              <a:extLst>
                <a:ext uri="{FF2B5EF4-FFF2-40B4-BE49-F238E27FC236}">
                  <a16:creationId xmlns:a16="http://schemas.microsoft.com/office/drawing/2014/main" id="{7ACF271E-D566-1B90-8523-3E8E45B8F4E9}"/>
                </a:ext>
              </a:extLst>
            </p:cNvPr>
            <p:cNvCxnSpPr>
              <a:cxnSpLocks/>
            </p:cNvCxnSpPr>
            <p:nvPr/>
          </p:nvCxnSpPr>
          <p:spPr bwMode="auto">
            <a:xfrm rot="10800000">
              <a:off x="2561130" y="923087"/>
              <a:ext cx="132514"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3" name="_s1075">
              <a:extLst>
                <a:ext uri="{FF2B5EF4-FFF2-40B4-BE49-F238E27FC236}">
                  <a16:creationId xmlns:a16="http://schemas.microsoft.com/office/drawing/2014/main" id="{FE3FF394-D6EA-D2D8-D980-31B91025FDEA}"/>
                </a:ext>
              </a:extLst>
            </p:cNvPr>
            <p:cNvCxnSpPr>
              <a:cxnSpLocks/>
            </p:cNvCxnSpPr>
            <p:nvPr/>
          </p:nvCxnSpPr>
          <p:spPr bwMode="auto">
            <a:xfrm rot="10800000">
              <a:off x="1497701" y="923091"/>
              <a:ext cx="133252" cy="3142362"/>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4" name="_s1073">
              <a:extLst>
                <a:ext uri="{FF2B5EF4-FFF2-40B4-BE49-F238E27FC236}">
                  <a16:creationId xmlns:a16="http://schemas.microsoft.com/office/drawing/2014/main" id="{BC361CD4-F0B1-C25E-A303-F87CE7E634F4}"/>
                </a:ext>
              </a:extLst>
            </p:cNvPr>
            <p:cNvCxnSpPr>
              <a:cxnSpLocks/>
            </p:cNvCxnSpPr>
            <p:nvPr/>
          </p:nvCxnSpPr>
          <p:spPr bwMode="auto">
            <a:xfrm rot="10800000">
              <a:off x="1497701" y="923088"/>
              <a:ext cx="13325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5" name="_s1071">
              <a:extLst>
                <a:ext uri="{FF2B5EF4-FFF2-40B4-BE49-F238E27FC236}">
                  <a16:creationId xmlns:a16="http://schemas.microsoft.com/office/drawing/2014/main" id="{0C30FA96-7E99-0F83-7DC1-9BAAC4EA8CDA}"/>
                </a:ext>
              </a:extLst>
            </p:cNvPr>
            <p:cNvCxnSpPr>
              <a:cxnSpLocks/>
            </p:cNvCxnSpPr>
            <p:nvPr/>
          </p:nvCxnSpPr>
          <p:spPr bwMode="auto">
            <a:xfrm rot="10800000">
              <a:off x="1497701" y="923087"/>
              <a:ext cx="133252" cy="203362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6" name="_s1069">
              <a:extLst>
                <a:ext uri="{FF2B5EF4-FFF2-40B4-BE49-F238E27FC236}">
                  <a16:creationId xmlns:a16="http://schemas.microsoft.com/office/drawing/2014/main" id="{778FD0F5-CB51-65F3-A2A0-3AAFC09DBE24}"/>
                </a:ext>
              </a:extLst>
            </p:cNvPr>
            <p:cNvCxnSpPr>
              <a:cxnSpLocks/>
            </p:cNvCxnSpPr>
            <p:nvPr/>
          </p:nvCxnSpPr>
          <p:spPr bwMode="auto">
            <a:xfrm rot="10800000">
              <a:off x="1497701" y="923090"/>
              <a:ext cx="133252" cy="1479000"/>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7" name="_s1067">
              <a:extLst>
                <a:ext uri="{FF2B5EF4-FFF2-40B4-BE49-F238E27FC236}">
                  <a16:creationId xmlns:a16="http://schemas.microsoft.com/office/drawing/2014/main" id="{FFAB39B2-A561-0F9A-458C-04CE810D0513}"/>
                </a:ext>
              </a:extLst>
            </p:cNvPr>
            <p:cNvCxnSpPr>
              <a:cxnSpLocks/>
            </p:cNvCxnSpPr>
            <p:nvPr/>
          </p:nvCxnSpPr>
          <p:spPr bwMode="auto">
            <a:xfrm rot="10800000">
              <a:off x="1497701" y="923085"/>
              <a:ext cx="133252" cy="924375"/>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8" name="_s1065">
              <a:extLst>
                <a:ext uri="{FF2B5EF4-FFF2-40B4-BE49-F238E27FC236}">
                  <a16:creationId xmlns:a16="http://schemas.microsoft.com/office/drawing/2014/main" id="{AC66E71F-E645-245A-5D6E-FD0D4B24B5DB}"/>
                </a:ext>
              </a:extLst>
            </p:cNvPr>
            <p:cNvCxnSpPr>
              <a:cxnSpLocks/>
            </p:cNvCxnSpPr>
            <p:nvPr/>
          </p:nvCxnSpPr>
          <p:spPr bwMode="auto">
            <a:xfrm rot="10800000">
              <a:off x="434641" y="923088"/>
              <a:ext cx="132882" cy="25887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29" name="_s1063">
              <a:extLst>
                <a:ext uri="{FF2B5EF4-FFF2-40B4-BE49-F238E27FC236}">
                  <a16:creationId xmlns:a16="http://schemas.microsoft.com/office/drawing/2014/main" id="{347EA4E6-0E59-5B86-A961-091524DCAF69}"/>
                </a:ext>
              </a:extLst>
            </p:cNvPr>
            <p:cNvCxnSpPr>
              <a:cxnSpLocks/>
            </p:cNvCxnSpPr>
            <p:nvPr/>
          </p:nvCxnSpPr>
          <p:spPr bwMode="auto">
            <a:xfrm rot="10800000">
              <a:off x="434641" y="923092"/>
              <a:ext cx="132882" cy="203465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0" name="_s1061">
              <a:extLst>
                <a:ext uri="{FF2B5EF4-FFF2-40B4-BE49-F238E27FC236}">
                  <a16:creationId xmlns:a16="http://schemas.microsoft.com/office/drawing/2014/main" id="{DC31E774-EA79-B391-1083-FEE6F3CE5520}"/>
                </a:ext>
              </a:extLst>
            </p:cNvPr>
            <p:cNvCxnSpPr>
              <a:cxnSpLocks/>
            </p:cNvCxnSpPr>
            <p:nvPr/>
          </p:nvCxnSpPr>
          <p:spPr bwMode="auto">
            <a:xfrm rot="10800000">
              <a:off x="434641" y="923087"/>
              <a:ext cx="132882" cy="1480026"/>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1" name="_s1059">
              <a:extLst>
                <a:ext uri="{FF2B5EF4-FFF2-40B4-BE49-F238E27FC236}">
                  <a16:creationId xmlns:a16="http://schemas.microsoft.com/office/drawing/2014/main" id="{093FDE7C-3B76-297E-AA43-A94A14229DDF}"/>
                </a:ext>
              </a:extLst>
            </p:cNvPr>
            <p:cNvCxnSpPr>
              <a:cxnSpLocks/>
            </p:cNvCxnSpPr>
            <p:nvPr/>
          </p:nvCxnSpPr>
          <p:spPr bwMode="auto">
            <a:xfrm rot="10800000">
              <a:off x="434641" y="923091"/>
              <a:ext cx="132882" cy="924889"/>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2" name="_s1057">
              <a:extLst>
                <a:ext uri="{FF2B5EF4-FFF2-40B4-BE49-F238E27FC236}">
                  <a16:creationId xmlns:a16="http://schemas.microsoft.com/office/drawing/2014/main" id="{B10A9405-0803-FE91-1BC3-47DCBB6CF6E8}"/>
                </a:ext>
              </a:extLst>
            </p:cNvPr>
            <p:cNvCxnSpPr>
              <a:cxnSpLocks/>
            </p:cNvCxnSpPr>
            <p:nvPr/>
          </p:nvCxnSpPr>
          <p:spPr bwMode="auto">
            <a:xfrm rot="10800000">
              <a:off x="434641" y="923087"/>
              <a:ext cx="13288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3" name="_s1051">
              <a:extLst>
                <a:ext uri="{FF2B5EF4-FFF2-40B4-BE49-F238E27FC236}">
                  <a16:creationId xmlns:a16="http://schemas.microsoft.com/office/drawing/2014/main" id="{22680C7D-FDD1-67ED-2D07-DC1721F31B90}"/>
                </a:ext>
              </a:extLst>
            </p:cNvPr>
            <p:cNvCxnSpPr>
              <a:cxnSpLocks/>
            </p:cNvCxnSpPr>
            <p:nvPr/>
          </p:nvCxnSpPr>
          <p:spPr bwMode="auto">
            <a:xfrm rot="5400000" flipH="1">
              <a:off x="3531832" y="-601207"/>
              <a:ext cx="184361" cy="212575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4" name="_s1049">
              <a:extLst>
                <a:ext uri="{FF2B5EF4-FFF2-40B4-BE49-F238E27FC236}">
                  <a16:creationId xmlns:a16="http://schemas.microsoft.com/office/drawing/2014/main" id="{EF762431-878C-E4B4-3328-2E5C778B9099}"/>
                </a:ext>
              </a:extLst>
            </p:cNvPr>
            <p:cNvCxnSpPr>
              <a:cxnSpLocks/>
            </p:cNvCxnSpPr>
            <p:nvPr/>
          </p:nvCxnSpPr>
          <p:spPr bwMode="auto">
            <a:xfrm rot="10800000">
              <a:off x="1497701" y="923087"/>
              <a:ext cx="133252" cy="370263"/>
            </a:xfrm>
            <a:prstGeom prst="bentConnector2">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5" name="_s1047">
              <a:extLst>
                <a:ext uri="{FF2B5EF4-FFF2-40B4-BE49-F238E27FC236}">
                  <a16:creationId xmlns:a16="http://schemas.microsoft.com/office/drawing/2014/main" id="{3C918256-B204-0E5F-2D1F-EC00A8D84F2C}"/>
                </a:ext>
              </a:extLst>
            </p:cNvPr>
            <p:cNvCxnSpPr>
              <a:cxnSpLocks/>
            </p:cNvCxnSpPr>
            <p:nvPr/>
          </p:nvCxnSpPr>
          <p:spPr bwMode="auto">
            <a:xfrm rot="5400000" flipH="1">
              <a:off x="3000302" y="-69607"/>
              <a:ext cx="184361" cy="1063062"/>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6" name="_s1045">
              <a:extLst>
                <a:ext uri="{FF2B5EF4-FFF2-40B4-BE49-F238E27FC236}">
                  <a16:creationId xmlns:a16="http://schemas.microsoft.com/office/drawing/2014/main" id="{FDDE6428-CD7B-37C6-93EA-7FDA31073AD9}"/>
                </a:ext>
              </a:extLst>
            </p:cNvPr>
            <p:cNvCxnSpPr>
              <a:cxnSpLocks/>
            </p:cNvCxnSpPr>
            <p:nvPr/>
          </p:nvCxnSpPr>
          <p:spPr bwMode="auto">
            <a:xfrm rot="16200000">
              <a:off x="2469142" y="461483"/>
              <a:ext cx="184361" cy="37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cxnSp>
          <p:nvCxnSpPr>
            <p:cNvPr id="37" name="_s1044">
              <a:extLst>
                <a:ext uri="{FF2B5EF4-FFF2-40B4-BE49-F238E27FC236}">
                  <a16:creationId xmlns:a16="http://schemas.microsoft.com/office/drawing/2014/main" id="{35019548-E346-AB34-27AF-6CB543F3FF55}"/>
                </a:ext>
              </a:extLst>
            </p:cNvPr>
            <p:cNvCxnSpPr>
              <a:cxnSpLocks/>
            </p:cNvCxnSpPr>
            <p:nvPr/>
          </p:nvCxnSpPr>
          <p:spPr bwMode="auto">
            <a:xfrm rot="16200000">
              <a:off x="1937240" y="-70046"/>
              <a:ext cx="184361" cy="1063430"/>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cxnSp>
          <p:nvCxnSpPr>
            <p:cNvPr id="38" name="_s1043">
              <a:extLst>
                <a:ext uri="{FF2B5EF4-FFF2-40B4-BE49-F238E27FC236}">
                  <a16:creationId xmlns:a16="http://schemas.microsoft.com/office/drawing/2014/main" id="{0E168C4A-1B7B-137C-229F-52C3A33BEBB3}"/>
                </a:ext>
              </a:extLst>
            </p:cNvPr>
            <p:cNvCxnSpPr>
              <a:cxnSpLocks/>
            </p:cNvCxnSpPr>
            <p:nvPr/>
          </p:nvCxnSpPr>
          <p:spPr bwMode="auto">
            <a:xfrm rot="16200000">
              <a:off x="1405711" y="-601577"/>
              <a:ext cx="184361" cy="2126491"/>
            </a:xfrm>
            <a:prstGeom prst="bentConnector3">
              <a:avLst>
                <a:gd name="adj1" fmla="val 50194"/>
              </a:avLst>
            </a:prstGeom>
            <a:noFill/>
            <a:ln w="28575">
              <a:solidFill>
                <a:srgbClr val="000000"/>
              </a:solidFill>
              <a:miter lim="800000"/>
              <a:headEnd/>
              <a:tailEnd/>
            </a:ln>
            <a:extLst>
              <a:ext uri="{909E8E84-426E-40DD-AFC4-6F175D3DCCD1}">
                <a14:hiddenFill xmlns:a14="http://schemas.microsoft.com/office/drawing/2010/main">
                  <a:noFill/>
                </a14:hiddenFill>
              </a:ext>
            </a:extLst>
          </p:spPr>
        </p:cxnSp>
        <p:sp>
          <p:nvSpPr>
            <p:cNvPr id="39" name="_s1039">
              <a:extLst>
                <a:ext uri="{FF2B5EF4-FFF2-40B4-BE49-F238E27FC236}">
                  <a16:creationId xmlns:a16="http://schemas.microsoft.com/office/drawing/2014/main" id="{E4ACF57A-34D3-621A-8597-9036F2C940E5}"/>
                </a:ext>
              </a:extLst>
            </p:cNvPr>
            <p:cNvSpPr>
              <a:spLocks/>
            </p:cNvSpPr>
            <p:nvPr/>
          </p:nvSpPr>
          <p:spPr bwMode="auto">
            <a:xfrm>
              <a:off x="2066377" y="0"/>
              <a:ext cx="963818"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Dispatch Directory System</a:t>
              </a:r>
              <a:r>
                <a:rPr lang="en-US" sz="1200">
                  <a:latin typeface="Calibri" panose="020F0502020204030204" pitchFamily="34" charset="0"/>
                  <a:ea typeface="Calibri" panose="020F0502020204030204" pitchFamily="34" charset="0"/>
                  <a:cs typeface="Times New Roman" panose="02020603050405020304" pitchFamily="18" charset="0"/>
                </a:rPr>
                <a:t> </a:t>
              </a:r>
              <a:r>
                <a:rPr lang="en-US" sz="900">
                  <a:effectLst/>
                  <a:latin typeface="Calibri" panose="020F0502020204030204" pitchFamily="34" charset="0"/>
                  <a:ea typeface="Calibri" panose="020F0502020204030204" pitchFamily="34" charset="0"/>
                  <a:cs typeface="Times New Roman" panose="02020603050405020304" pitchFamily="18" charset="0"/>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_s1040">
              <a:extLst>
                <a:ext uri="{FF2B5EF4-FFF2-40B4-BE49-F238E27FC236}">
                  <a16:creationId xmlns:a16="http://schemas.microsoft.com/office/drawing/2014/main" id="{E62EA4E2-1D02-E2F0-73A6-A165DD00D63D}"/>
                </a:ext>
              </a:extLst>
            </p:cNvPr>
            <p:cNvSpPr>
              <a:spLocks/>
            </p:cNvSpPr>
            <p:nvPr/>
          </p:nvSpPr>
          <p:spPr bwMode="auto">
            <a:xfrm>
              <a:off x="36001"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Initiation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_s1041">
              <a:extLst>
                <a:ext uri="{FF2B5EF4-FFF2-40B4-BE49-F238E27FC236}">
                  <a16:creationId xmlns:a16="http://schemas.microsoft.com/office/drawing/2014/main" id="{BCB95B7A-5834-CAFB-DDE0-CFCCC696A2DC}"/>
                </a:ext>
              </a:extLst>
            </p:cNvPr>
            <p:cNvSpPr>
              <a:spLocks/>
            </p:cNvSpPr>
            <p:nvPr/>
          </p:nvSpPr>
          <p:spPr bwMode="auto">
            <a:xfrm>
              <a:off x="1099058"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Planning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_s1042">
              <a:extLst>
                <a:ext uri="{FF2B5EF4-FFF2-40B4-BE49-F238E27FC236}">
                  <a16:creationId xmlns:a16="http://schemas.microsoft.com/office/drawing/2014/main" id="{155121B6-930F-F5F8-7A27-F70B80D40BB1}"/>
                </a:ext>
              </a:extLst>
            </p:cNvPr>
            <p:cNvSpPr>
              <a:spLocks/>
            </p:cNvSpPr>
            <p:nvPr/>
          </p:nvSpPr>
          <p:spPr bwMode="auto">
            <a:xfrm>
              <a:off x="2162124" y="553855"/>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Execution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_s1046">
              <a:extLst>
                <a:ext uri="{FF2B5EF4-FFF2-40B4-BE49-F238E27FC236}">
                  <a16:creationId xmlns:a16="http://schemas.microsoft.com/office/drawing/2014/main" id="{86732DAB-D87D-A059-23F6-E45D28A147CF}"/>
                </a:ext>
              </a:extLst>
            </p:cNvPr>
            <p:cNvSpPr>
              <a:spLocks/>
            </p:cNvSpPr>
            <p:nvPr/>
          </p:nvSpPr>
          <p:spPr bwMode="auto">
            <a:xfrm>
              <a:off x="3225546" y="553855"/>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Control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_s1048">
              <a:extLst>
                <a:ext uri="{FF2B5EF4-FFF2-40B4-BE49-F238E27FC236}">
                  <a16:creationId xmlns:a16="http://schemas.microsoft.com/office/drawing/2014/main" id="{D7134D38-5E98-C630-A49A-24E15F63D4DA}"/>
                </a:ext>
              </a:extLst>
            </p:cNvPr>
            <p:cNvSpPr>
              <a:spLocks/>
            </p:cNvSpPr>
            <p:nvPr/>
          </p:nvSpPr>
          <p:spPr bwMode="auto">
            <a:xfrm>
              <a:off x="1630588"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Create Preliminary Scope Statement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_s1050">
              <a:extLst>
                <a:ext uri="{FF2B5EF4-FFF2-40B4-BE49-F238E27FC236}">
                  <a16:creationId xmlns:a16="http://schemas.microsoft.com/office/drawing/2014/main" id="{E241A119-9F77-2497-5FD0-D9A50F08B87B}"/>
                </a:ext>
              </a:extLst>
            </p:cNvPr>
            <p:cNvSpPr>
              <a:spLocks/>
            </p:cNvSpPr>
            <p:nvPr/>
          </p:nvSpPr>
          <p:spPr bwMode="auto">
            <a:xfrm>
              <a:off x="4288245" y="5538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Closeout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_s1056">
              <a:extLst>
                <a:ext uri="{FF2B5EF4-FFF2-40B4-BE49-F238E27FC236}">
                  <a16:creationId xmlns:a16="http://schemas.microsoft.com/office/drawing/2014/main" id="{8385A1DD-E13F-409A-440D-EB8D63436471}"/>
                </a:ext>
              </a:extLst>
            </p:cNvPr>
            <p:cNvSpPr>
              <a:spLocks/>
            </p:cNvSpPr>
            <p:nvPr/>
          </p:nvSpPr>
          <p:spPr bwMode="auto">
            <a:xfrm>
              <a:off x="567525" y="110848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Evaluation &amp; Recommendations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_s1058">
              <a:extLst>
                <a:ext uri="{FF2B5EF4-FFF2-40B4-BE49-F238E27FC236}">
                  <a16:creationId xmlns:a16="http://schemas.microsoft.com/office/drawing/2014/main" id="{24E9255A-E90B-2E0A-E421-F31CA04B085E}"/>
                </a:ext>
              </a:extLst>
            </p:cNvPr>
            <p:cNvSpPr>
              <a:spLocks/>
            </p:cNvSpPr>
            <p:nvPr/>
          </p:nvSpPr>
          <p:spPr bwMode="auto">
            <a:xfrm>
              <a:off x="567525" y="1663104"/>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_s1060">
              <a:extLst>
                <a:ext uri="{FF2B5EF4-FFF2-40B4-BE49-F238E27FC236}">
                  <a16:creationId xmlns:a16="http://schemas.microsoft.com/office/drawing/2014/main" id="{DE32E918-18C5-5E2C-6D45-FFB05FBC7EF0}"/>
                </a:ext>
              </a:extLst>
            </p:cNvPr>
            <p:cNvSpPr>
              <a:spLocks/>
            </p:cNvSpPr>
            <p:nvPr/>
          </p:nvSpPr>
          <p:spPr bwMode="auto">
            <a:xfrm>
              <a:off x="567525" y="2217730"/>
              <a:ext cx="796926"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Deliverable: Submit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_s1062">
              <a:extLst>
                <a:ext uri="{FF2B5EF4-FFF2-40B4-BE49-F238E27FC236}">
                  <a16:creationId xmlns:a16="http://schemas.microsoft.com/office/drawing/2014/main" id="{A703A310-6EF2-7C00-3CAB-05EE0F2CB1E4}"/>
                </a:ext>
              </a:extLst>
            </p:cNvPr>
            <p:cNvSpPr>
              <a:spLocks/>
            </p:cNvSpPr>
            <p:nvPr/>
          </p:nvSpPr>
          <p:spPr bwMode="auto">
            <a:xfrm>
              <a:off x="567527" y="277235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Sponsor Reviews Project Charter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_s1064">
              <a:extLst>
                <a:ext uri="{FF2B5EF4-FFF2-40B4-BE49-F238E27FC236}">
                  <a16:creationId xmlns:a16="http://schemas.microsoft.com/office/drawing/2014/main" id="{549B13A4-C9CD-20B8-3AF4-540AA07C5E84}"/>
                </a:ext>
              </a:extLst>
            </p:cNvPr>
            <p:cNvSpPr>
              <a:spLocks/>
            </p:cNvSpPr>
            <p:nvPr/>
          </p:nvSpPr>
          <p:spPr bwMode="auto">
            <a:xfrm>
              <a:off x="567525" y="3326975"/>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Charter Signed/Approved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_s1066">
              <a:extLst>
                <a:ext uri="{FF2B5EF4-FFF2-40B4-BE49-F238E27FC236}">
                  <a16:creationId xmlns:a16="http://schemas.microsoft.com/office/drawing/2014/main" id="{5E35C7EA-2C51-B1DF-72E2-FF93121219BD}"/>
                </a:ext>
              </a:extLst>
            </p:cNvPr>
            <p:cNvSpPr>
              <a:spLocks/>
            </p:cNvSpPr>
            <p:nvPr/>
          </p:nvSpPr>
          <p:spPr bwMode="auto">
            <a:xfrm>
              <a:off x="1630586" y="166310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Determine Project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_s1068">
              <a:extLst>
                <a:ext uri="{FF2B5EF4-FFF2-40B4-BE49-F238E27FC236}">
                  <a16:creationId xmlns:a16="http://schemas.microsoft.com/office/drawing/2014/main" id="{5165C41B-5B71-DD9E-5DA2-DA094986C6A7}"/>
                </a:ext>
              </a:extLst>
            </p:cNvPr>
            <p:cNvSpPr>
              <a:spLocks/>
            </p:cNvSpPr>
            <p:nvPr/>
          </p:nvSpPr>
          <p:spPr bwMode="auto">
            <a:xfrm>
              <a:off x="1630586" y="2217724"/>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Team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_s1070">
              <a:extLst>
                <a:ext uri="{FF2B5EF4-FFF2-40B4-BE49-F238E27FC236}">
                  <a16:creationId xmlns:a16="http://schemas.microsoft.com/office/drawing/2014/main" id="{4BF7FE0F-B427-9FFC-087B-ED500ACA2CD6}"/>
                </a:ext>
              </a:extLst>
            </p:cNvPr>
            <p:cNvSpPr>
              <a:spLocks/>
            </p:cNvSpPr>
            <p:nvPr/>
          </p:nvSpPr>
          <p:spPr bwMode="auto">
            <a:xfrm>
              <a:off x="1630586" y="2772350"/>
              <a:ext cx="796926"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Develop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_s1072">
              <a:extLst>
                <a:ext uri="{FF2B5EF4-FFF2-40B4-BE49-F238E27FC236}">
                  <a16:creationId xmlns:a16="http://schemas.microsoft.com/office/drawing/2014/main" id="{63AE1031-13B6-7DDD-AE8F-227C9471626E}"/>
                </a:ext>
              </a:extLst>
            </p:cNvPr>
            <p:cNvSpPr>
              <a:spLocks/>
            </p:cNvSpPr>
            <p:nvPr/>
          </p:nvSpPr>
          <p:spPr bwMode="auto">
            <a:xfrm>
              <a:off x="1630588" y="33269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Submit Project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_s1074">
              <a:extLst>
                <a:ext uri="{FF2B5EF4-FFF2-40B4-BE49-F238E27FC236}">
                  <a16:creationId xmlns:a16="http://schemas.microsoft.com/office/drawing/2014/main" id="{F86D1E7B-8B48-F2FD-B0EF-53202AB4FDF6}"/>
                </a:ext>
              </a:extLst>
            </p:cNvPr>
            <p:cNvSpPr>
              <a:spLocks/>
            </p:cNvSpPr>
            <p:nvPr/>
          </p:nvSpPr>
          <p:spPr bwMode="auto">
            <a:xfrm>
              <a:off x="1630588" y="3881087"/>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Milestone: Project Plan Approved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_s1076">
              <a:extLst>
                <a:ext uri="{FF2B5EF4-FFF2-40B4-BE49-F238E27FC236}">
                  <a16:creationId xmlns:a16="http://schemas.microsoft.com/office/drawing/2014/main" id="{F5F4993A-2F1D-F622-1495-C29408C49C82}"/>
                </a:ext>
              </a:extLst>
            </p:cNvPr>
            <p:cNvSpPr>
              <a:spLocks/>
            </p:cNvSpPr>
            <p:nvPr/>
          </p:nvSpPr>
          <p:spPr bwMode="auto">
            <a:xfrm>
              <a:off x="2693652"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Kickoff Meeting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_s1078">
              <a:extLst>
                <a:ext uri="{FF2B5EF4-FFF2-40B4-BE49-F238E27FC236}">
                  <a16:creationId xmlns:a16="http://schemas.microsoft.com/office/drawing/2014/main" id="{8ADD4324-AB6A-05C5-6E8A-46E8C0FA03D4}"/>
                </a:ext>
              </a:extLst>
            </p:cNvPr>
            <p:cNvSpPr>
              <a:spLocks/>
            </p:cNvSpPr>
            <p:nvPr/>
          </p:nvSpPr>
          <p:spPr bwMode="auto">
            <a:xfrm>
              <a:off x="2693652"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Verify &amp; Validate User Requirements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_s1080">
              <a:extLst>
                <a:ext uri="{FF2B5EF4-FFF2-40B4-BE49-F238E27FC236}">
                  <a16:creationId xmlns:a16="http://schemas.microsoft.com/office/drawing/2014/main" id="{89E420E7-D84B-B54B-ACD4-49BD7ABF8588}"/>
                </a:ext>
              </a:extLst>
            </p:cNvPr>
            <p:cNvSpPr>
              <a:spLocks/>
            </p:cNvSpPr>
            <p:nvPr/>
          </p:nvSpPr>
          <p:spPr bwMode="auto">
            <a:xfrm>
              <a:off x="2693652" y="2164839"/>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Design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_s1086">
              <a:extLst>
                <a:ext uri="{FF2B5EF4-FFF2-40B4-BE49-F238E27FC236}">
                  <a16:creationId xmlns:a16="http://schemas.microsoft.com/office/drawing/2014/main" id="{DBB54C47-6ADB-FC1B-C3D8-2AC9D6FE17A8}"/>
                </a:ext>
              </a:extLst>
            </p:cNvPr>
            <p:cNvSpPr>
              <a:spLocks/>
            </p:cNvSpPr>
            <p:nvPr/>
          </p:nvSpPr>
          <p:spPr bwMode="auto">
            <a:xfrm>
              <a:off x="2693652" y="278593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Testing Phase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_s1088">
              <a:extLst>
                <a:ext uri="{FF2B5EF4-FFF2-40B4-BE49-F238E27FC236}">
                  <a16:creationId xmlns:a16="http://schemas.microsoft.com/office/drawing/2014/main" id="{15D05975-95F0-2979-0516-420B2788735C}"/>
                </a:ext>
              </a:extLst>
            </p:cNvPr>
            <p:cNvSpPr>
              <a:spLocks/>
            </p:cNvSpPr>
            <p:nvPr/>
          </p:nvSpPr>
          <p:spPr bwMode="auto">
            <a:xfrm>
              <a:off x="2693652" y="33177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Install Live System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_s1090">
              <a:extLst>
                <a:ext uri="{FF2B5EF4-FFF2-40B4-BE49-F238E27FC236}">
                  <a16:creationId xmlns:a16="http://schemas.microsoft.com/office/drawing/2014/main" id="{AA81C4BD-6ECD-2F65-5BCD-5B4C9153A223}"/>
                </a:ext>
              </a:extLst>
            </p:cNvPr>
            <p:cNvSpPr>
              <a:spLocks/>
            </p:cNvSpPr>
            <p:nvPr/>
          </p:nvSpPr>
          <p:spPr bwMode="auto">
            <a:xfrm>
              <a:off x="2693652" y="389796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User Training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_s1092">
              <a:extLst>
                <a:ext uri="{FF2B5EF4-FFF2-40B4-BE49-F238E27FC236}">
                  <a16:creationId xmlns:a16="http://schemas.microsoft.com/office/drawing/2014/main" id="{F6AE9F39-7642-1539-13AC-672CB0030057}"/>
                </a:ext>
              </a:extLst>
            </p:cNvPr>
            <p:cNvSpPr>
              <a:spLocks/>
            </p:cNvSpPr>
            <p:nvPr/>
          </p:nvSpPr>
          <p:spPr bwMode="auto">
            <a:xfrm>
              <a:off x="2693652" y="4457576"/>
              <a:ext cx="797295" cy="369750"/>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Go Live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_s1094">
              <a:extLst>
                <a:ext uri="{FF2B5EF4-FFF2-40B4-BE49-F238E27FC236}">
                  <a16:creationId xmlns:a16="http://schemas.microsoft.com/office/drawing/2014/main" id="{4B889735-853F-167A-B54E-302764E33F02}"/>
                </a:ext>
              </a:extLst>
            </p:cNvPr>
            <p:cNvSpPr>
              <a:spLocks/>
            </p:cNvSpPr>
            <p:nvPr/>
          </p:nvSpPr>
          <p:spPr bwMode="auto">
            <a:xfrm>
              <a:off x="3756714" y="110847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_s1096">
              <a:extLst>
                <a:ext uri="{FF2B5EF4-FFF2-40B4-BE49-F238E27FC236}">
                  <a16:creationId xmlns:a16="http://schemas.microsoft.com/office/drawing/2014/main" id="{B40BCFAA-1026-44CB-04B0-0EE09871DA23}"/>
                </a:ext>
              </a:extLst>
            </p:cNvPr>
            <p:cNvSpPr>
              <a:spLocks/>
            </p:cNvSpPr>
            <p:nvPr/>
          </p:nvSpPr>
          <p:spPr bwMode="auto">
            <a:xfrm>
              <a:off x="3756714" y="166310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Project Status Meetings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_s1098">
              <a:extLst>
                <a:ext uri="{FF2B5EF4-FFF2-40B4-BE49-F238E27FC236}">
                  <a16:creationId xmlns:a16="http://schemas.microsoft.com/office/drawing/2014/main" id="{ABE55029-03E8-74AA-66FE-E00AA2BC5E9D}"/>
                </a:ext>
              </a:extLst>
            </p:cNvPr>
            <p:cNvSpPr>
              <a:spLocks/>
            </p:cNvSpPr>
            <p:nvPr/>
          </p:nvSpPr>
          <p:spPr bwMode="auto">
            <a:xfrm>
              <a:off x="3756714" y="221772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Risk Management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_s1100">
              <a:extLst>
                <a:ext uri="{FF2B5EF4-FFF2-40B4-BE49-F238E27FC236}">
                  <a16:creationId xmlns:a16="http://schemas.microsoft.com/office/drawing/2014/main" id="{3E1E7B50-6425-0BD0-3BCF-BF595AE06977}"/>
                </a:ext>
              </a:extLst>
            </p:cNvPr>
            <p:cNvSpPr>
              <a:spLocks/>
            </p:cNvSpPr>
            <p:nvPr/>
          </p:nvSpPr>
          <p:spPr bwMode="auto">
            <a:xfrm>
              <a:off x="3756714" y="2772350"/>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Project Management Plan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_s1104">
              <a:extLst>
                <a:ext uri="{FF2B5EF4-FFF2-40B4-BE49-F238E27FC236}">
                  <a16:creationId xmlns:a16="http://schemas.microsoft.com/office/drawing/2014/main" id="{1484A309-F973-AE29-C015-4EF5AB1B6D30}"/>
                </a:ext>
              </a:extLst>
            </p:cNvPr>
            <p:cNvSpPr>
              <a:spLocks/>
            </p:cNvSpPr>
            <p:nvPr/>
          </p:nvSpPr>
          <p:spPr bwMode="auto">
            <a:xfrm>
              <a:off x="4800724" y="1108994"/>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Document Lessons Learned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_s1106">
              <a:extLst>
                <a:ext uri="{FF2B5EF4-FFF2-40B4-BE49-F238E27FC236}">
                  <a16:creationId xmlns:a16="http://schemas.microsoft.com/office/drawing/2014/main" id="{B4C1DCC0-5146-BC04-043A-F5C1CC34D047}"/>
                </a:ext>
              </a:extLst>
            </p:cNvPr>
            <p:cNvSpPr>
              <a:spLocks/>
            </p:cNvSpPr>
            <p:nvPr/>
          </p:nvSpPr>
          <p:spPr bwMode="auto">
            <a:xfrm>
              <a:off x="4819280" y="1663618"/>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Update Files/ Records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_s1108">
              <a:extLst>
                <a:ext uri="{FF2B5EF4-FFF2-40B4-BE49-F238E27FC236}">
                  <a16:creationId xmlns:a16="http://schemas.microsoft.com/office/drawing/2014/main" id="{9DA021F7-1918-D45A-F5BA-0543BC12C999}"/>
                </a:ext>
              </a:extLst>
            </p:cNvPr>
            <p:cNvSpPr>
              <a:spLocks/>
            </p:cNvSpPr>
            <p:nvPr/>
          </p:nvSpPr>
          <p:spPr bwMode="auto">
            <a:xfrm>
              <a:off x="4819280" y="222942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Gain Formal Acceptance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_s1110">
              <a:extLst>
                <a:ext uri="{FF2B5EF4-FFF2-40B4-BE49-F238E27FC236}">
                  <a16:creationId xmlns:a16="http://schemas.microsoft.com/office/drawing/2014/main" id="{4283758F-4552-9C79-A99E-497F0E859269}"/>
                </a:ext>
              </a:extLst>
            </p:cNvPr>
            <p:cNvSpPr>
              <a:spLocks/>
            </p:cNvSpPr>
            <p:nvPr/>
          </p:nvSpPr>
          <p:spPr bwMode="auto">
            <a:xfrm>
              <a:off x="4819280" y="2765575"/>
              <a:ext cx="797295" cy="369236"/>
            </a:xfrm>
            <a:prstGeom prst="roundRect">
              <a:avLst>
                <a:gd name="adj" fmla="val 16667"/>
              </a:avLst>
            </a:prstGeom>
            <a:solidFill>
              <a:srgbClr val="BBE0E3"/>
            </a:solidFill>
            <a:ln w="9525">
              <a:solidFill>
                <a:srgbClr val="000000"/>
              </a:solidFill>
              <a:round/>
              <a:headEnd/>
              <a:tailEnd/>
            </a:ln>
          </p:spPr>
          <p:txBody>
            <a:bodyPr rot="0" vert="horz" wrap="square" lIns="0" tIns="0" rIns="0" bIns="0" anchor="ctr" anchorCtr="0" upright="1">
              <a:noAutofit/>
            </a:bodyPr>
            <a:lstStyle/>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Archive Files/ Documents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750">
                  <a:effectLst/>
                  <a:latin typeface="Calibri" panose="020F0502020204030204" pitchFamily="34" charset="0"/>
                  <a:ea typeface="Calibri" panose="020F0502020204030204" pitchFamily="34" charset="0"/>
                  <a:cs typeface="Times New Roman" panose="02020603050405020304" pitchFamily="18" charset="0"/>
                </a:rPr>
                <a:t>1.5.5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3" name="TextBox 2">
            <a:extLst>
              <a:ext uri="{FF2B5EF4-FFF2-40B4-BE49-F238E27FC236}">
                <a16:creationId xmlns:a16="http://schemas.microsoft.com/office/drawing/2014/main" id="{8155C501-4015-C192-49ED-2077BCDD3A2E}"/>
              </a:ext>
            </a:extLst>
          </p:cNvPr>
          <p:cNvSpPr txBox="1"/>
          <p:nvPr/>
        </p:nvSpPr>
        <p:spPr>
          <a:xfrm>
            <a:off x="7839218" y="634999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435A507B-ADA3-0653-1F04-AB18802616E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58367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Cost schedule summary</a:t>
            </a:r>
            <a:endParaRPr lang="en-US"/>
          </a:p>
        </p:txBody>
      </p:sp>
      <p:sp>
        <p:nvSpPr>
          <p:cNvPr id="4" name="TextBox 3">
            <a:extLst>
              <a:ext uri="{FF2B5EF4-FFF2-40B4-BE49-F238E27FC236}">
                <a16:creationId xmlns:a16="http://schemas.microsoft.com/office/drawing/2014/main" id="{904D3E8D-1B98-8A8B-660B-648B0D8C145C}"/>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pic>
        <p:nvPicPr>
          <p:cNvPr id="5" name="Picture 4" descr="Graphical user interface, application, table, Excel&#10;&#10;Description automatically generated">
            <a:extLst>
              <a:ext uri="{FF2B5EF4-FFF2-40B4-BE49-F238E27FC236}">
                <a16:creationId xmlns:a16="http://schemas.microsoft.com/office/drawing/2014/main" id="{CDD1E65B-B989-E46C-7F26-8DA505B44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417" y="1691957"/>
            <a:ext cx="10789762" cy="4299267"/>
          </a:xfrm>
          <a:prstGeom prst="rect">
            <a:avLst/>
          </a:prstGeom>
          <a:noFill/>
          <a:ln>
            <a:noFill/>
          </a:ln>
        </p:spPr>
      </p:pic>
      <p:pic>
        <p:nvPicPr>
          <p:cNvPr id="3" name="Picture 2" descr="A logo on a black background&#10;&#10;Description automatically generated with low confidence">
            <a:extLst>
              <a:ext uri="{FF2B5EF4-FFF2-40B4-BE49-F238E27FC236}">
                <a16:creationId xmlns:a16="http://schemas.microsoft.com/office/drawing/2014/main" id="{45D4E425-40C7-4D78-CAD8-5CDA862BB079}"/>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25985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D9A5ED71-D508-AE9D-9B94-7A466D260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245597"/>
            <a:ext cx="6057899" cy="24503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7FC777-4A03-FAB3-84B1-8335523FB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0" y="3867429"/>
            <a:ext cx="6057900" cy="2876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1722A5-056E-E1DE-0870-49E78FF75B0A}"/>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6" name="Picture 5" descr="A logo on a black background&#10;&#10;Description automatically generated with low confidence">
            <a:extLst>
              <a:ext uri="{FF2B5EF4-FFF2-40B4-BE49-F238E27FC236}">
                <a16:creationId xmlns:a16="http://schemas.microsoft.com/office/drawing/2014/main" id="{9FD4D788-02C1-19D5-CE84-F3116DFC7829}"/>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60629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5" name="Picture 4">
            <a:extLst>
              <a:ext uri="{FF2B5EF4-FFF2-40B4-BE49-F238E27FC236}">
                <a16:creationId xmlns:a16="http://schemas.microsoft.com/office/drawing/2014/main" id="{D46D9AE1-2163-A4C3-8D14-1AF3AD889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800225"/>
            <a:ext cx="605790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10A863-DA42-901D-C988-413B2C344BDE}"/>
              </a:ext>
            </a:extLst>
          </p:cNvPr>
          <p:cNvSpPr txBox="1"/>
          <p:nvPr/>
        </p:nvSpPr>
        <p:spPr>
          <a:xfrm>
            <a:off x="4286729" y="6281448"/>
            <a:ext cx="417428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1F577F37-3EC0-77E2-2D39-E738C1FF4433}"/>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5840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Schedule </a:t>
            </a:r>
            <a:r>
              <a:rPr lang="en-US" sz="3600" b="1" err="1">
                <a:latin typeface="Avenir Book" panose="02000503020000020003" pitchFamily="2" charset="0"/>
              </a:rPr>
              <a:t>gantt</a:t>
            </a:r>
            <a:r>
              <a:rPr lang="en-US" sz="3600" b="1">
                <a:latin typeface="Avenir Book" panose="02000503020000020003" pitchFamily="2" charset="0"/>
              </a:rPr>
              <a:t> chart summary</a:t>
            </a:r>
            <a:endParaRPr lang="en-US"/>
          </a:p>
        </p:txBody>
      </p:sp>
      <p:pic>
        <p:nvPicPr>
          <p:cNvPr id="2" name="Picture 1">
            <a:extLst>
              <a:ext uri="{FF2B5EF4-FFF2-40B4-BE49-F238E27FC236}">
                <a16:creationId xmlns:a16="http://schemas.microsoft.com/office/drawing/2014/main" id="{3EB15F97-9A4A-E5F4-6AA2-490E9A55E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921" y="1314450"/>
            <a:ext cx="60579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26A5B4-3105-BFB3-A684-67A3BDA4C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921" y="3781425"/>
            <a:ext cx="6057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E205EB-8126-4BE3-64B6-30742483F767}"/>
              </a:ext>
            </a:extLst>
          </p:cNvPr>
          <p:cNvSpPr txBox="1"/>
          <p:nvPr/>
        </p:nvSpPr>
        <p:spPr>
          <a:xfrm>
            <a:off x="9829800" y="5807947"/>
            <a:ext cx="2114550" cy="923330"/>
          </a:xfrm>
          <a:prstGeom prst="rect">
            <a:avLst/>
          </a:prstGeom>
          <a:noFill/>
        </p:spPr>
        <p:txBody>
          <a:bodyPr wrap="square" rtlCol="0">
            <a:spAutoFit/>
          </a:bodyPr>
          <a:lstStyle/>
          <a:p>
            <a:pPr algn="ctr"/>
            <a:r>
              <a:rPr lang="en-US">
                <a:solidFill>
                  <a:schemeClr val="tx2">
                    <a:lumMod val="60000"/>
                    <a:lumOff val="40000"/>
                  </a:schemeClr>
                </a:solidFill>
                <a:latin typeface="Avenir Book" panose="02000503020000020003"/>
              </a:rPr>
              <a:t>Presented by: Mohammad Darwish </a:t>
            </a:r>
            <a:r>
              <a:rPr lang="en-US" err="1">
                <a:solidFill>
                  <a:schemeClr val="tx2">
                    <a:lumMod val="60000"/>
                    <a:lumOff val="40000"/>
                  </a:schemeClr>
                </a:solidFill>
                <a:latin typeface="Avenir Book" panose="02000503020000020003"/>
              </a:rPr>
              <a:t>Mustary</a:t>
            </a:r>
            <a:endParaRPr lang="en-US">
              <a:solidFill>
                <a:schemeClr val="tx2">
                  <a:lumMod val="60000"/>
                  <a:lumOff val="40000"/>
                </a:schemeClr>
              </a:solidFill>
              <a:latin typeface="Avenir Book" panose="02000503020000020003"/>
            </a:endParaRPr>
          </a:p>
        </p:txBody>
      </p:sp>
      <p:pic>
        <p:nvPicPr>
          <p:cNvPr id="4" name="Picture 3" descr="A logo on a black background&#10;&#10;Description automatically generated with low confidence">
            <a:extLst>
              <a:ext uri="{FF2B5EF4-FFF2-40B4-BE49-F238E27FC236}">
                <a16:creationId xmlns:a16="http://schemas.microsoft.com/office/drawing/2014/main" id="{DC40018D-E0F4-8EF9-FB3B-ADAC693A22A4}"/>
              </a:ext>
            </a:extLst>
          </p:cNvPr>
          <p:cNvPicPr>
            <a:picLocks noChangeAspect="1"/>
          </p:cNvPicPr>
          <p:nvPr/>
        </p:nvPicPr>
        <p:blipFill rotWithShape="1">
          <a:blip r:embed="rId4"/>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734640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71104"/>
            <a:ext cx="10134369" cy="784622"/>
          </a:xfrm>
        </p:spPr>
        <p:txBody>
          <a:bodyPr/>
          <a:lstStyle/>
          <a:p>
            <a:r>
              <a:rPr lang="en-US" sz="3600" b="1">
                <a:latin typeface="Avenir Book" panose="02000503020000020003" pitchFamily="2" charset="0"/>
              </a:rPr>
              <a:t>change control board</a:t>
            </a:r>
            <a:endParaRPr lang="en-US"/>
          </a:p>
        </p:txBody>
      </p:sp>
      <p:sp>
        <p:nvSpPr>
          <p:cNvPr id="4" name="TextBox 3">
            <a:extLst>
              <a:ext uri="{FF2B5EF4-FFF2-40B4-BE49-F238E27FC236}">
                <a16:creationId xmlns:a16="http://schemas.microsoft.com/office/drawing/2014/main" id="{A5234B37-E643-BE9F-1B4C-4CF92F032ED7}"/>
              </a:ext>
            </a:extLst>
          </p:cNvPr>
          <p:cNvSpPr txBox="1"/>
          <p:nvPr/>
        </p:nvSpPr>
        <p:spPr>
          <a:xfrm>
            <a:off x="4497393" y="6281448"/>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5" name="Table 4">
            <a:extLst>
              <a:ext uri="{FF2B5EF4-FFF2-40B4-BE49-F238E27FC236}">
                <a16:creationId xmlns:a16="http://schemas.microsoft.com/office/drawing/2014/main" id="{2B151223-BA30-CB4E-E1A1-40EA2606F4D2}"/>
              </a:ext>
            </a:extLst>
          </p:cNvPr>
          <p:cNvGraphicFramePr>
            <a:graphicFrameLocks noGrp="1"/>
          </p:cNvGraphicFramePr>
          <p:nvPr>
            <p:extLst>
              <p:ext uri="{D42A27DB-BD31-4B8C-83A1-F6EECF244321}">
                <p14:modId xmlns:p14="http://schemas.microsoft.com/office/powerpoint/2010/main" val="2505104129"/>
              </p:ext>
            </p:extLst>
          </p:nvPr>
        </p:nvGraphicFramePr>
        <p:xfrm>
          <a:off x="2078182" y="1631369"/>
          <a:ext cx="8520546" cy="4562389"/>
        </p:xfrm>
        <a:graphic>
          <a:graphicData uri="http://schemas.openxmlformats.org/drawingml/2006/table">
            <a:tbl>
              <a:tblPr firstRow="1" firstCol="1" lastRow="1" lastCol="1" bandRow="1" bandCol="1">
                <a:tableStyleId>{5C22544A-7EE6-4342-B048-85BDC9FD1C3A}</a:tableStyleId>
              </a:tblPr>
              <a:tblGrid>
                <a:gridCol w="2853222">
                  <a:extLst>
                    <a:ext uri="{9D8B030D-6E8A-4147-A177-3AD203B41FA5}">
                      <a16:colId xmlns:a16="http://schemas.microsoft.com/office/drawing/2014/main" val="851289085"/>
                    </a:ext>
                  </a:extLst>
                </a:gridCol>
                <a:gridCol w="2833662">
                  <a:extLst>
                    <a:ext uri="{9D8B030D-6E8A-4147-A177-3AD203B41FA5}">
                      <a16:colId xmlns:a16="http://schemas.microsoft.com/office/drawing/2014/main" val="3193086302"/>
                    </a:ext>
                  </a:extLst>
                </a:gridCol>
                <a:gridCol w="2833662">
                  <a:extLst>
                    <a:ext uri="{9D8B030D-6E8A-4147-A177-3AD203B41FA5}">
                      <a16:colId xmlns:a16="http://schemas.microsoft.com/office/drawing/2014/main" val="3280113387"/>
                    </a:ext>
                  </a:extLst>
                </a:gridCol>
              </a:tblGrid>
              <a:tr h="566861">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Name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Position</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CCB</a:t>
                      </a:r>
                      <a:r>
                        <a:rPr lang="en-US" sz="1600" spc="-10" dirty="0">
                          <a:effectLst/>
                          <a:latin typeface="+mn-lt"/>
                        </a:rPr>
                        <a:t> </a:t>
                      </a:r>
                      <a:r>
                        <a:rPr lang="en-US" sz="1600" dirty="0">
                          <a:effectLst/>
                          <a:latin typeface="+mn-lt"/>
                        </a:rPr>
                        <a:t>Role</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extLst>
                  <a:ext uri="{0D108BD9-81ED-4DB2-BD59-A6C34878D82A}">
                    <a16:rowId xmlns:a16="http://schemas.microsoft.com/office/drawing/2014/main" val="3169748506"/>
                  </a:ext>
                </a:extLst>
              </a:tr>
              <a:tr h="648234">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Allan Vincent </a:t>
                      </a:r>
                      <a:r>
                        <a:rPr lang="en-US" sz="1600" dirty="0" err="1">
                          <a:effectLst/>
                          <a:latin typeface="+mn-lt"/>
                        </a:rPr>
                        <a:t>Nefalar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Frontend Developer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Manager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5219"/>
                  </a:ext>
                </a:extLst>
              </a:tr>
              <a:tr h="648234">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Ruth </a:t>
                      </a:r>
                      <a:r>
                        <a:rPr lang="en-US" sz="1600" dirty="0" err="1">
                          <a:effectLst/>
                          <a:latin typeface="+mn-lt"/>
                          <a:ea typeface="Times New Roman" panose="02020603050405020304" pitchFamily="18" charset="0"/>
                          <a:cs typeface="Times New Roman" panose="02020603050405020304" pitchFamily="18" charset="0"/>
                        </a:rPr>
                        <a:t>Morallos</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Backend Developer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Scrum Master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0745077"/>
                  </a:ext>
                </a:extLst>
              </a:tr>
              <a:tr h="82998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Kieyl Ponce </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ndParaRPr>
                    </a:p>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UI/UX Designer</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Product Owner </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590717"/>
                  </a:ext>
                </a:extLst>
              </a:tr>
              <a:tr h="68064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Vincent </a:t>
                      </a:r>
                      <a:r>
                        <a:rPr lang="en-US" sz="1600" dirty="0" err="1">
                          <a:effectLst/>
                          <a:latin typeface="+mn-lt"/>
                        </a:rPr>
                        <a:t>Nacor</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8180825"/>
                  </a:ext>
                </a:extLst>
              </a:tr>
              <a:tr h="594215">
                <a:tc>
                  <a:txBody>
                    <a:bodyPr/>
                    <a:lstStyle/>
                    <a:p>
                      <a:pPr marL="67945" marR="0" algn="ctr">
                        <a:lnSpc>
                          <a:spcPts val="1280"/>
                        </a:lnSpc>
                        <a:spcBef>
                          <a:spcPts val="0"/>
                        </a:spcBef>
                        <a:spcAft>
                          <a:spcPts val="0"/>
                        </a:spcAft>
                      </a:pPr>
                      <a:endParaRPr lang="en-US" sz="1600" dirty="0">
                        <a:effectLst/>
                        <a:latin typeface="+mn-lt"/>
                      </a:endParaRPr>
                    </a:p>
                    <a:p>
                      <a:pPr marL="67945" marR="0" algn="ctr">
                        <a:lnSpc>
                          <a:spcPts val="1280"/>
                        </a:lnSpc>
                        <a:spcBef>
                          <a:spcPts val="0"/>
                        </a:spcBef>
                        <a:spcAft>
                          <a:spcPts val="0"/>
                        </a:spcAft>
                      </a:pPr>
                      <a:r>
                        <a:rPr lang="en-US" sz="1600" dirty="0">
                          <a:effectLst/>
                          <a:latin typeface="+mn-lt"/>
                        </a:rPr>
                        <a:t>Patrick Cortez</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ndParaRPr>
                    </a:p>
                    <a:p>
                      <a:pPr marL="67945" marR="0" algn="ctr">
                        <a:lnSpc>
                          <a:spcPts val="1280"/>
                        </a:lnSpc>
                        <a:spcBef>
                          <a:spcPts val="0"/>
                        </a:spcBef>
                        <a:spcAft>
                          <a:spcPts val="0"/>
                        </a:spcAft>
                      </a:pPr>
                      <a:r>
                        <a:rPr lang="en-US" sz="1600" b="1" dirty="0">
                          <a:solidFill>
                            <a:schemeClr val="tx1"/>
                          </a:solidFill>
                          <a:effectLst/>
                          <a:latin typeface="+mn-lt"/>
                        </a:rPr>
                        <a:t>Documentation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r>
                        <a:rPr lang="en-US" sz="1600" b="1" dirty="0">
                          <a:solidFill>
                            <a:schemeClr val="tx1"/>
                          </a:solidFill>
                          <a:effectLst/>
                          <a:latin typeface="+mn-lt"/>
                        </a:rPr>
                        <a:t> </a:t>
                      </a:r>
                    </a:p>
                    <a:p>
                      <a:pPr marL="0" marR="0" algn="ctr">
                        <a:lnSpc>
                          <a:spcPts val="1280"/>
                        </a:lnSpc>
                        <a:spcBef>
                          <a:spcPts val="0"/>
                        </a:spcBef>
                        <a:spcAft>
                          <a:spcPts val="0"/>
                        </a:spcAft>
                      </a:pPr>
                      <a:r>
                        <a:rPr lang="en-US" sz="1600" b="1" dirty="0">
                          <a:solidFill>
                            <a:schemeClr val="tx1"/>
                          </a:solidFill>
                          <a:effectLst/>
                          <a:latin typeface="+mn-lt"/>
                        </a:rPr>
                        <a:t> Project Team</a:t>
                      </a: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1696184"/>
                  </a:ext>
                </a:extLst>
              </a:tr>
              <a:tr h="594215">
                <a:tc>
                  <a:txBody>
                    <a:bodyPr/>
                    <a:lstStyle/>
                    <a:p>
                      <a:pPr marL="67945" marR="0" algn="ctr">
                        <a:lnSpc>
                          <a:spcPts val="1280"/>
                        </a:lnSpc>
                        <a:spcBef>
                          <a:spcPts val="0"/>
                        </a:spcBef>
                        <a:spcAft>
                          <a:spcPts val="0"/>
                        </a:spcAft>
                      </a:pPr>
                      <a:endParaRPr lang="en-US" sz="1600" dirty="0">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dirty="0">
                          <a:effectLst/>
                          <a:latin typeface="+mn-lt"/>
                          <a:ea typeface="Times New Roman" panose="02020603050405020304" pitchFamily="18" charset="0"/>
                          <a:cs typeface="Times New Roman" panose="02020603050405020304" pitchFamily="18" charset="0"/>
                        </a:rPr>
                        <a:t>Bryan </a:t>
                      </a:r>
                      <a:r>
                        <a:rPr lang="en-US" sz="1600" dirty="0" err="1">
                          <a:effectLst/>
                          <a:latin typeface="+mn-lt"/>
                          <a:ea typeface="Times New Roman" panose="02020603050405020304" pitchFamily="18" charset="0"/>
                          <a:cs typeface="Times New Roman" panose="02020603050405020304" pitchFamily="18" charset="0"/>
                        </a:rPr>
                        <a:t>Geneta</a:t>
                      </a:r>
                      <a:endParaRPr lang="en-US" sz="1600" dirty="0">
                        <a:effectLst/>
                        <a:latin typeface="+mn-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AD43"/>
                    </a:solidFill>
                  </a:tcPr>
                </a:tc>
                <a:tc>
                  <a:txBody>
                    <a:bodyPr/>
                    <a:lstStyle/>
                    <a:p>
                      <a:pPr marL="67945"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67945"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Documentation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ts val="1280"/>
                        </a:lnSpc>
                        <a:spcBef>
                          <a:spcPts val="0"/>
                        </a:spcBef>
                        <a:spcAft>
                          <a:spcPts val="0"/>
                        </a:spcAft>
                      </a:pPr>
                      <a:endParaRPr lang="en-US" sz="1600" b="1" dirty="0">
                        <a:solidFill>
                          <a:schemeClr val="tx1"/>
                        </a:solidFill>
                        <a:effectLst/>
                        <a:latin typeface="+mn-lt"/>
                        <a:ea typeface="Times New Roman" panose="02020603050405020304" pitchFamily="18" charset="0"/>
                        <a:cs typeface="Times New Roman" panose="02020603050405020304" pitchFamily="18" charset="0"/>
                      </a:endParaRPr>
                    </a:p>
                    <a:p>
                      <a:pPr marL="0" marR="0" algn="ctr">
                        <a:lnSpc>
                          <a:spcPts val="1280"/>
                        </a:lnSpc>
                        <a:spcBef>
                          <a:spcPts val="0"/>
                        </a:spcBef>
                        <a:spcAft>
                          <a:spcPts val="0"/>
                        </a:spcAft>
                      </a:pPr>
                      <a:r>
                        <a:rPr lang="en-US" sz="1600" b="1" dirty="0">
                          <a:solidFill>
                            <a:schemeClr val="tx1"/>
                          </a:solidFill>
                          <a:effectLst/>
                          <a:latin typeface="+mn-lt"/>
                          <a:ea typeface="Times New Roman" panose="02020603050405020304" pitchFamily="18" charset="0"/>
                          <a:cs typeface="Times New Roman" panose="02020603050405020304" pitchFamily="18" charset="0"/>
                        </a:rPr>
                        <a:t>Project Team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6453793"/>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FE590532-F045-F01C-B53E-31FBDA73E206}"/>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86256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Communication matrix</a:t>
            </a:r>
            <a:endParaRPr lang="en-US"/>
          </a:p>
        </p:txBody>
      </p:sp>
      <p:sp>
        <p:nvSpPr>
          <p:cNvPr id="4" name="TextBox 3">
            <a:extLst>
              <a:ext uri="{FF2B5EF4-FFF2-40B4-BE49-F238E27FC236}">
                <a16:creationId xmlns:a16="http://schemas.microsoft.com/office/drawing/2014/main" id="{6504CCBE-B047-C979-C95A-8E8EF154A1B1}"/>
              </a:ext>
            </a:extLst>
          </p:cNvPr>
          <p:cNvSpPr txBox="1"/>
          <p:nvPr/>
        </p:nvSpPr>
        <p:spPr>
          <a:xfrm>
            <a:off x="4753202" y="6480150"/>
            <a:ext cx="3241337"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Jhon Karl </a:t>
            </a:r>
            <a:r>
              <a:rPr lang="en-US" err="1">
                <a:solidFill>
                  <a:schemeClr val="tx2">
                    <a:lumMod val="60000"/>
                    <a:lumOff val="40000"/>
                  </a:schemeClr>
                </a:solidFill>
                <a:latin typeface="Avenir Book" panose="02000503020000020003"/>
              </a:rPr>
              <a:t>Dumagpi</a:t>
            </a:r>
            <a:endParaRPr lang="en-US">
              <a:solidFill>
                <a:schemeClr val="tx2">
                  <a:lumMod val="60000"/>
                  <a:lumOff val="40000"/>
                </a:schemeClr>
              </a:solidFill>
              <a:latin typeface="Avenir Book" panose="02000503020000020003"/>
            </a:endParaRPr>
          </a:p>
        </p:txBody>
      </p:sp>
      <p:graphicFrame>
        <p:nvGraphicFramePr>
          <p:cNvPr id="8" name="Table 7">
            <a:extLst>
              <a:ext uri="{FF2B5EF4-FFF2-40B4-BE49-F238E27FC236}">
                <a16:creationId xmlns:a16="http://schemas.microsoft.com/office/drawing/2014/main" id="{B21C9559-5947-7F73-C95F-71B4390B4BCE}"/>
              </a:ext>
            </a:extLst>
          </p:cNvPr>
          <p:cNvGraphicFramePr>
            <a:graphicFrameLocks noGrp="1"/>
          </p:cNvGraphicFramePr>
          <p:nvPr>
            <p:extLst>
              <p:ext uri="{D42A27DB-BD31-4B8C-83A1-F6EECF244321}">
                <p14:modId xmlns:p14="http://schemas.microsoft.com/office/powerpoint/2010/main" val="2682109815"/>
              </p:ext>
            </p:extLst>
          </p:nvPr>
        </p:nvGraphicFramePr>
        <p:xfrm>
          <a:off x="1891145" y="1298864"/>
          <a:ext cx="9258300" cy="4875340"/>
        </p:xfrm>
        <a:graphic>
          <a:graphicData uri="http://schemas.openxmlformats.org/drawingml/2006/table">
            <a:tbl>
              <a:tblPr firstRow="1" firstCol="1" lastRow="1" lastCol="1" bandRow="1" bandCol="1"/>
              <a:tblGrid>
                <a:gridCol w="1509770">
                  <a:extLst>
                    <a:ext uri="{9D8B030D-6E8A-4147-A177-3AD203B41FA5}">
                      <a16:colId xmlns:a16="http://schemas.microsoft.com/office/drawing/2014/main" val="1282115981"/>
                    </a:ext>
                  </a:extLst>
                </a:gridCol>
                <a:gridCol w="1241907">
                  <a:extLst>
                    <a:ext uri="{9D8B030D-6E8A-4147-A177-3AD203B41FA5}">
                      <a16:colId xmlns:a16="http://schemas.microsoft.com/office/drawing/2014/main" val="1210966435"/>
                    </a:ext>
                  </a:extLst>
                </a:gridCol>
                <a:gridCol w="1519511">
                  <a:extLst>
                    <a:ext uri="{9D8B030D-6E8A-4147-A177-3AD203B41FA5}">
                      <a16:colId xmlns:a16="http://schemas.microsoft.com/office/drawing/2014/main" val="3306210417"/>
                    </a:ext>
                  </a:extLst>
                </a:gridCol>
                <a:gridCol w="1104567">
                  <a:extLst>
                    <a:ext uri="{9D8B030D-6E8A-4147-A177-3AD203B41FA5}">
                      <a16:colId xmlns:a16="http://schemas.microsoft.com/office/drawing/2014/main" val="555833527"/>
                    </a:ext>
                  </a:extLst>
                </a:gridCol>
                <a:gridCol w="1380222">
                  <a:extLst>
                    <a:ext uri="{9D8B030D-6E8A-4147-A177-3AD203B41FA5}">
                      <a16:colId xmlns:a16="http://schemas.microsoft.com/office/drawing/2014/main" val="1102854447"/>
                    </a:ext>
                  </a:extLst>
                </a:gridCol>
                <a:gridCol w="1036383">
                  <a:extLst>
                    <a:ext uri="{9D8B030D-6E8A-4147-A177-3AD203B41FA5}">
                      <a16:colId xmlns:a16="http://schemas.microsoft.com/office/drawing/2014/main" val="2156828408"/>
                    </a:ext>
                  </a:extLst>
                </a:gridCol>
                <a:gridCol w="1465940">
                  <a:extLst>
                    <a:ext uri="{9D8B030D-6E8A-4147-A177-3AD203B41FA5}">
                      <a16:colId xmlns:a16="http://schemas.microsoft.com/office/drawing/2014/main" val="681597391"/>
                    </a:ext>
                  </a:extLst>
                </a:gridCol>
              </a:tblGrid>
              <a:tr h="671831">
                <a:tc>
                  <a:txBody>
                    <a:bodyPr/>
                    <a:lstStyle/>
                    <a:p>
                      <a:pPr marL="0" marR="0" algn="ctr">
                        <a:lnSpc>
                          <a:spcPct val="100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Channel</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Sender</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err="1">
                          <a:solidFill>
                            <a:srgbClr val="FFFFFF"/>
                          </a:solidFill>
                          <a:effectLst/>
                          <a:latin typeface="+mn-lt"/>
                          <a:ea typeface="Calibri" panose="020F0502020204030204" pitchFamily="34" charset="0"/>
                          <a:cs typeface="Times New Roman" panose="02020603050405020304" pitchFamily="18" charset="0"/>
                        </a:rPr>
                        <a:t>Recepient</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Type</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endParaRPr lang="en-US" sz="1200" b="1" kern="100" dirty="0">
                        <a:solidFill>
                          <a:srgbClr val="000000"/>
                        </a:solidFill>
                        <a:effectLst/>
                        <a:latin typeface="+mn-lt"/>
                        <a:ea typeface="Calibri" panose="020F0502020204030204" pitchFamily="34" charset="0"/>
                        <a:cs typeface="Times New Roman" panose="02020603050405020304" pitchFamily="18" charset="0"/>
                      </a:endParaRPr>
                    </a:p>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r>
                        <a:rPr lang="en-US" sz="1200" b="1" kern="100" dirty="0">
                          <a:solidFill>
                            <a:srgbClr val="FFFFFF"/>
                          </a:solidFill>
                          <a:effectLst/>
                          <a:latin typeface="+mn-lt"/>
                          <a:ea typeface="Calibri" panose="020F0502020204030204" pitchFamily="34" charset="0"/>
                          <a:cs typeface="Times New Roman" panose="02020603050405020304" pitchFamily="18" charset="0"/>
                        </a:rPr>
                        <a:t>Frequency</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73025" marR="0" indent="-73025" algn="ctr">
                        <a:lnSpc>
                          <a:spcPct val="100000"/>
                        </a:lnSpc>
                        <a:spcBef>
                          <a:spcPts val="0"/>
                        </a:spcBef>
                        <a:spcAft>
                          <a:spcPts val="800"/>
                        </a:spcAft>
                      </a:pPr>
                      <a:endParaRPr lang="en-US" sz="1200" b="1" kern="100" dirty="0">
                        <a:solidFill>
                          <a:srgbClr val="FFFFFF"/>
                        </a:solidFill>
                        <a:effectLst/>
                        <a:latin typeface="+mn-lt"/>
                        <a:ea typeface="Calibri" panose="020F0502020204030204" pitchFamily="34" charset="0"/>
                        <a:cs typeface="Times New Roman" panose="02020603050405020304" pitchFamily="18" charset="0"/>
                      </a:endParaRPr>
                    </a:p>
                    <a:p>
                      <a:pPr marL="73025" marR="0" indent="-73025"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Format Used</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tc>
                  <a:txBody>
                    <a:bodyPr/>
                    <a:lstStyle/>
                    <a:p>
                      <a:pPr marL="0" marR="0" algn="ctr">
                        <a:lnSpc>
                          <a:spcPct val="100000"/>
                        </a:lnSpc>
                        <a:spcBef>
                          <a:spcPts val="0"/>
                        </a:spcBef>
                        <a:spcAft>
                          <a:spcPts val="800"/>
                        </a:spcAft>
                      </a:pPr>
                      <a:r>
                        <a:rPr lang="en-US" sz="1200" b="1" kern="100" dirty="0">
                          <a:solidFill>
                            <a:srgbClr val="000000"/>
                          </a:solidFill>
                          <a:effectLst/>
                          <a:latin typeface="+mn-lt"/>
                          <a:ea typeface="Calibri" panose="020F0502020204030204" pitchFamily="34" charset="0"/>
                          <a:cs typeface="Times New Roman" panose="02020603050405020304" pitchFamily="18" charset="0"/>
                        </a:rPr>
                        <a:t> </a:t>
                      </a:r>
                    </a:p>
                    <a:p>
                      <a:pPr marL="0" marR="0" algn="ctr">
                        <a:lnSpc>
                          <a:spcPct val="100000"/>
                        </a:lnSpc>
                        <a:spcBef>
                          <a:spcPts val="0"/>
                        </a:spcBef>
                        <a:spcAft>
                          <a:spcPts val="800"/>
                        </a:spcAft>
                      </a:pPr>
                      <a:r>
                        <a:rPr lang="en-US" sz="1200" b="1" kern="100" dirty="0">
                          <a:solidFill>
                            <a:srgbClr val="FFFFFF"/>
                          </a:solidFill>
                          <a:effectLst/>
                          <a:latin typeface="+mn-lt"/>
                          <a:ea typeface="Calibri" panose="020F0502020204030204" pitchFamily="34" charset="0"/>
                          <a:cs typeface="Times New Roman" panose="02020603050405020304" pitchFamily="18" charset="0"/>
                        </a:rPr>
                        <a:t>Delivery media</a:t>
                      </a:r>
                      <a:endParaRPr lang="en-US" sz="1200" kern="100" dirty="0">
                        <a:effectLst/>
                        <a:latin typeface="+mn-lt"/>
                        <a:ea typeface="Calibri" panose="020F0502020204030204" pitchFamily="34" charset="0"/>
                        <a:cs typeface="Times New Roman" panose="02020603050405020304" pitchFamily="18" charset="0"/>
                      </a:endParaRPr>
                    </a:p>
                  </a:txBody>
                  <a:tcPr marL="36753" marR="36753" marT="0" marB="0">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3AD43"/>
                    </a:solidFill>
                  </a:tcPr>
                </a:tc>
                <a:extLst>
                  <a:ext uri="{0D108BD9-81ED-4DB2-BD59-A6C34878D82A}">
                    <a16:rowId xmlns:a16="http://schemas.microsoft.com/office/drawing/2014/main" val="354995586"/>
                  </a:ext>
                </a:extLst>
              </a:tr>
              <a:tr h="48780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1275" marR="0" indent="-4127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Prior to commencing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232234"/>
                  </a:ext>
                </a:extLst>
              </a:tr>
              <a:tr h="976070">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Release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Revisions will be made as needed before the initiation of the project.</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229301"/>
                  </a:ext>
                </a:extLst>
              </a:tr>
              <a:tr h="423048">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Sprint Planning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3597270"/>
                  </a:ext>
                </a:extLst>
              </a:tr>
              <a:tr h="1085132">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Management Processes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Manager,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Stakeholders</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The project will be reviewed and updated as necessary before it begins.</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Google Spaces, Google Docs, Google Drive, Microsoft 365</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762588"/>
                  </a:ext>
                </a:extLst>
              </a:tr>
              <a:tr h="800694">
                <a:tc>
                  <a:txBody>
                    <a:bodyPr/>
                    <a:lstStyle/>
                    <a:p>
                      <a:pPr marL="6350" marR="0" indent="-635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Product Backlog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5397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Artifact</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Document</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Docs,</a:t>
                      </a:r>
                    </a:p>
                    <a:p>
                      <a:pPr marL="428625" marR="0" indent="-428625" algn="ctr">
                        <a:lnSpc>
                          <a:spcPct val="105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Google Spaces</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8817806"/>
                  </a:ext>
                </a:extLst>
              </a:tr>
              <a:tr h="430763">
                <a:tc>
                  <a:txBody>
                    <a:bodyPr/>
                    <a:lstStyle/>
                    <a:p>
                      <a:pPr marL="0" marR="0" indent="95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Update</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34925"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Project Manager</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Project Team</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 Meeting</a:t>
                      </a:r>
                    </a:p>
                  </a:txBody>
                  <a:tcPr marL="36753" marR="3675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84785" marR="0" indent="-184785" algn="ctr">
                        <a:lnSpc>
                          <a:spcPct val="107000"/>
                        </a:lnSpc>
                        <a:spcBef>
                          <a:spcPts val="0"/>
                        </a:spcBef>
                        <a:spcAft>
                          <a:spcPts val="800"/>
                        </a:spcAft>
                      </a:pPr>
                      <a:r>
                        <a:rPr lang="en-US" sz="1200" kern="100">
                          <a:effectLst/>
                          <a:latin typeface="+mn-lt"/>
                          <a:ea typeface="Calibri" panose="020F0502020204030204" pitchFamily="34" charset="0"/>
                          <a:cs typeface="Times New Roman" panose="02020603050405020304" pitchFamily="18" charset="0"/>
                        </a:rPr>
                        <a:t>Once a week</a:t>
                      </a:r>
                    </a:p>
                  </a:txBody>
                  <a:tcPr marL="36753" marR="3675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Informal</a:t>
                      </a:r>
                    </a:p>
                  </a:txBody>
                  <a:tcPr marL="36753" marR="3675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kern="100" dirty="0">
                          <a:effectLst/>
                          <a:latin typeface="+mn-lt"/>
                          <a:ea typeface="Calibri" panose="020F0502020204030204" pitchFamily="34" charset="0"/>
                          <a:cs typeface="Times New Roman" panose="02020603050405020304" pitchFamily="18" charset="0"/>
                        </a:rPr>
                        <a:t>Email, MS Teams, Google Meet</a:t>
                      </a:r>
                    </a:p>
                  </a:txBody>
                  <a:tcPr marL="36753" marR="3675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9283334"/>
                  </a:ext>
                </a:extLst>
              </a:tr>
            </a:tbl>
          </a:graphicData>
        </a:graphic>
      </p:graphicFrame>
      <p:pic>
        <p:nvPicPr>
          <p:cNvPr id="9" name="Picture 8" descr="A logo on a black background&#10;&#10;Description automatically generated with low confidence">
            <a:extLst>
              <a:ext uri="{FF2B5EF4-FFF2-40B4-BE49-F238E27FC236}">
                <a16:creationId xmlns:a16="http://schemas.microsoft.com/office/drawing/2014/main" id="{50CC37B6-F3C4-FCAC-D226-B6B51A43B52D}"/>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86641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Risk register</a:t>
            </a:r>
            <a:endParaRPr lang="en-US"/>
          </a:p>
        </p:txBody>
      </p:sp>
      <p:sp>
        <p:nvSpPr>
          <p:cNvPr id="4" name="TextBox 3">
            <a:extLst>
              <a:ext uri="{FF2B5EF4-FFF2-40B4-BE49-F238E27FC236}">
                <a16:creationId xmlns:a16="http://schemas.microsoft.com/office/drawing/2014/main" id="{2BCD1675-34B2-F6E1-B16A-7DF32CA010E5}"/>
              </a:ext>
            </a:extLst>
          </p:cNvPr>
          <p:cNvSpPr txBox="1"/>
          <p:nvPr/>
        </p:nvSpPr>
        <p:spPr>
          <a:xfrm>
            <a:off x="4678054" y="6356349"/>
            <a:ext cx="2678875"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a:t>
            </a:r>
            <a:r>
              <a:rPr lang="en-US" err="1">
                <a:solidFill>
                  <a:schemeClr val="tx2">
                    <a:lumMod val="60000"/>
                    <a:lumOff val="40000"/>
                  </a:schemeClr>
                </a:solidFill>
                <a:latin typeface="Avenir Book" panose="02000503020000020003"/>
              </a:rPr>
              <a:t>Khylle</a:t>
            </a:r>
            <a:r>
              <a:rPr lang="en-US">
                <a:solidFill>
                  <a:schemeClr val="tx2">
                    <a:lumMod val="60000"/>
                    <a:lumOff val="40000"/>
                  </a:schemeClr>
                </a:solidFill>
                <a:latin typeface="Avenir Book" panose="02000503020000020003"/>
              </a:rPr>
              <a:t> </a:t>
            </a:r>
            <a:r>
              <a:rPr lang="en-US" err="1">
                <a:solidFill>
                  <a:schemeClr val="tx2">
                    <a:lumMod val="60000"/>
                    <a:lumOff val="40000"/>
                  </a:schemeClr>
                </a:solidFill>
                <a:latin typeface="Avenir Book" panose="02000503020000020003"/>
              </a:rPr>
              <a:t>Tiquia</a:t>
            </a:r>
            <a:endParaRPr lang="en-US">
              <a:solidFill>
                <a:schemeClr val="tx2">
                  <a:lumMod val="60000"/>
                  <a:lumOff val="40000"/>
                </a:schemeClr>
              </a:solidFill>
              <a:latin typeface="Avenir Book" panose="02000503020000020003"/>
            </a:endParaRPr>
          </a:p>
        </p:txBody>
      </p:sp>
      <p:graphicFrame>
        <p:nvGraphicFramePr>
          <p:cNvPr id="6" name="Table 5">
            <a:extLst>
              <a:ext uri="{FF2B5EF4-FFF2-40B4-BE49-F238E27FC236}">
                <a16:creationId xmlns:a16="http://schemas.microsoft.com/office/drawing/2014/main" id="{89BD6293-8D51-76A9-793C-F3D43D8701A7}"/>
              </a:ext>
            </a:extLst>
          </p:cNvPr>
          <p:cNvGraphicFramePr>
            <a:graphicFrameLocks noGrp="1"/>
          </p:cNvGraphicFramePr>
          <p:nvPr>
            <p:extLst>
              <p:ext uri="{D42A27DB-BD31-4B8C-83A1-F6EECF244321}">
                <p14:modId xmlns:p14="http://schemas.microsoft.com/office/powerpoint/2010/main" val="2553224261"/>
              </p:ext>
            </p:extLst>
          </p:nvPr>
        </p:nvGraphicFramePr>
        <p:xfrm>
          <a:off x="1420986" y="1158596"/>
          <a:ext cx="10258394" cy="5093780"/>
        </p:xfrm>
        <a:graphic>
          <a:graphicData uri="http://schemas.openxmlformats.org/drawingml/2006/table">
            <a:tbl>
              <a:tblPr firstRow="1" firstCol="1" bandRow="1">
                <a:tableStyleId>{5C22544A-7EE6-4342-B048-85BDC9FD1C3A}</a:tableStyleId>
              </a:tblPr>
              <a:tblGrid>
                <a:gridCol w="578574">
                  <a:extLst>
                    <a:ext uri="{9D8B030D-6E8A-4147-A177-3AD203B41FA5}">
                      <a16:colId xmlns:a16="http://schemas.microsoft.com/office/drawing/2014/main" val="1631877952"/>
                    </a:ext>
                  </a:extLst>
                </a:gridCol>
                <a:gridCol w="2812852">
                  <a:extLst>
                    <a:ext uri="{9D8B030D-6E8A-4147-A177-3AD203B41FA5}">
                      <a16:colId xmlns:a16="http://schemas.microsoft.com/office/drawing/2014/main" val="762272387"/>
                    </a:ext>
                  </a:extLst>
                </a:gridCol>
                <a:gridCol w="1241265">
                  <a:extLst>
                    <a:ext uri="{9D8B030D-6E8A-4147-A177-3AD203B41FA5}">
                      <a16:colId xmlns:a16="http://schemas.microsoft.com/office/drawing/2014/main" val="1853828876"/>
                    </a:ext>
                  </a:extLst>
                </a:gridCol>
                <a:gridCol w="1241265">
                  <a:extLst>
                    <a:ext uri="{9D8B030D-6E8A-4147-A177-3AD203B41FA5}">
                      <a16:colId xmlns:a16="http://schemas.microsoft.com/office/drawing/2014/main" val="2844550005"/>
                    </a:ext>
                  </a:extLst>
                </a:gridCol>
                <a:gridCol w="1075079">
                  <a:extLst>
                    <a:ext uri="{9D8B030D-6E8A-4147-A177-3AD203B41FA5}">
                      <a16:colId xmlns:a16="http://schemas.microsoft.com/office/drawing/2014/main" val="2234832025"/>
                    </a:ext>
                  </a:extLst>
                </a:gridCol>
                <a:gridCol w="744760">
                  <a:extLst>
                    <a:ext uri="{9D8B030D-6E8A-4147-A177-3AD203B41FA5}">
                      <a16:colId xmlns:a16="http://schemas.microsoft.com/office/drawing/2014/main" val="4261174452"/>
                    </a:ext>
                  </a:extLst>
                </a:gridCol>
                <a:gridCol w="744760">
                  <a:extLst>
                    <a:ext uri="{9D8B030D-6E8A-4147-A177-3AD203B41FA5}">
                      <a16:colId xmlns:a16="http://schemas.microsoft.com/office/drawing/2014/main" val="360717199"/>
                    </a:ext>
                  </a:extLst>
                </a:gridCol>
                <a:gridCol w="744760">
                  <a:extLst>
                    <a:ext uri="{9D8B030D-6E8A-4147-A177-3AD203B41FA5}">
                      <a16:colId xmlns:a16="http://schemas.microsoft.com/office/drawing/2014/main" val="3160491303"/>
                    </a:ext>
                  </a:extLst>
                </a:gridCol>
                <a:gridCol w="1075079">
                  <a:extLst>
                    <a:ext uri="{9D8B030D-6E8A-4147-A177-3AD203B41FA5}">
                      <a16:colId xmlns:a16="http://schemas.microsoft.com/office/drawing/2014/main" val="1944472393"/>
                    </a:ext>
                  </a:extLst>
                </a:gridCol>
              </a:tblGrid>
              <a:tr h="434165">
                <a:tc>
                  <a:txBody>
                    <a:bodyPr/>
                    <a:lstStyle/>
                    <a:p>
                      <a:pPr marL="0" marR="0" algn="ctr">
                        <a:lnSpc>
                          <a:spcPct val="107000"/>
                        </a:lnSpc>
                        <a:spcBef>
                          <a:spcPts val="0"/>
                        </a:spcBef>
                        <a:spcAft>
                          <a:spcPts val="0"/>
                        </a:spcAft>
                      </a:pPr>
                      <a:r>
                        <a:rPr lang="en-US" sz="1200" kern="100" dirty="0">
                          <a:effectLst/>
                        </a:rPr>
                        <a:t>Risk ID</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Description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Category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Owner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Probability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a:effectLst/>
                        </a:rPr>
                        <a:t>Impact</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Risk Score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Status</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ctr">
                        <a:lnSpc>
                          <a:spcPct val="107000"/>
                        </a:lnSpc>
                        <a:spcBef>
                          <a:spcPts val="0"/>
                        </a:spcBef>
                        <a:spcAft>
                          <a:spcPts val="0"/>
                        </a:spcAft>
                      </a:pPr>
                      <a:r>
                        <a:rPr lang="en-US" sz="1200" kern="100" dirty="0">
                          <a:effectLst/>
                        </a:rPr>
                        <a:t>Target Resolution Date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extLst>
                  <a:ext uri="{0D108BD9-81ED-4DB2-BD59-A6C34878D82A}">
                    <a16:rowId xmlns:a16="http://schemas.microsoft.com/office/drawing/2014/main" val="2482393932"/>
                  </a:ext>
                </a:extLst>
              </a:tr>
              <a:tr h="664428">
                <a:tc>
                  <a:txBody>
                    <a:bodyPr/>
                    <a:lstStyle/>
                    <a:p>
                      <a:pPr marL="0" marR="0" algn="ctr">
                        <a:lnSpc>
                          <a:spcPct val="107000"/>
                        </a:lnSpc>
                        <a:spcBef>
                          <a:spcPts val="0"/>
                        </a:spcBef>
                        <a:spcAft>
                          <a:spcPts val="0"/>
                        </a:spcAft>
                      </a:pPr>
                      <a:r>
                        <a:rPr lang="en-US" sz="1200" kern="100" dirty="0">
                          <a:effectLst/>
                        </a:rPr>
                        <a:t>RID 001</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Security Breaches  </a:t>
                      </a:r>
                      <a:r>
                        <a:rPr lang="en-US" sz="1200" kern="100" dirty="0">
                          <a:effectLst/>
                        </a:rPr>
                        <a:t>- personal information can be compromised when there is weak security for the system. </a:t>
                      </a:r>
                      <a:endParaRPr lang="en-US" sz="1100" kern="100" dirty="0">
                        <a:effectLst/>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Vulnerability </a:t>
                      </a:r>
                    </a:p>
                    <a:p>
                      <a:pPr marL="0" marR="0" algn="l">
                        <a:lnSpc>
                          <a:spcPct val="107000"/>
                        </a:lnSpc>
                        <a:spcBef>
                          <a:spcPts val="0"/>
                        </a:spcBef>
                        <a:spcAft>
                          <a:spcPts val="0"/>
                        </a:spcAft>
                      </a:pPr>
                      <a:r>
                        <a:rPr lang="en-US" sz="1200" kern="100" dirty="0">
                          <a:effectLst/>
                        </a:rPr>
                        <a:t>in Security</a:t>
                      </a:r>
                      <a:endParaRPr lang="en-US" sz="1100" kern="100" dirty="0">
                        <a:effectLst/>
                      </a:endParaRPr>
                    </a:p>
                    <a:p>
                      <a:pPr marL="0" marR="0" algn="l">
                        <a:lnSpc>
                          <a:spcPct val="107000"/>
                        </a:lnSpc>
                        <a:spcBef>
                          <a:spcPts val="0"/>
                        </a:spcBef>
                        <a:spcAft>
                          <a:spcPts val="0"/>
                        </a:spcAft>
                      </a:pPr>
                      <a:r>
                        <a:rPr lang="en-US" sz="1200" kern="100" dirty="0">
                          <a:effectLst/>
                        </a:rPr>
                        <a:t>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1168478672"/>
                  </a:ext>
                </a:extLst>
              </a:tr>
              <a:tr h="400587">
                <a:tc>
                  <a:txBody>
                    <a:bodyPr/>
                    <a:lstStyle/>
                    <a:p>
                      <a:pPr marL="0" marR="0" algn="ctr">
                        <a:lnSpc>
                          <a:spcPct val="107000"/>
                        </a:lnSpc>
                        <a:spcBef>
                          <a:spcPts val="0"/>
                        </a:spcBef>
                        <a:spcAft>
                          <a:spcPts val="0"/>
                        </a:spcAft>
                      </a:pPr>
                      <a:r>
                        <a:rPr lang="en-US" sz="1200" kern="100" dirty="0">
                          <a:effectLst/>
                        </a:rPr>
                        <a:t>RID 002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System Downtime  </a:t>
                      </a:r>
                      <a:r>
                        <a:rPr lang="en-US" sz="1200" kern="100" dirty="0">
                          <a:effectLst/>
                        </a:rPr>
                        <a:t>- inability to raise and resolve tickets in a timely manner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 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12</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260387926"/>
                  </a:ext>
                </a:extLst>
              </a:tr>
              <a:tr h="811506">
                <a:tc>
                  <a:txBody>
                    <a:bodyPr/>
                    <a:lstStyle/>
                    <a:p>
                      <a:pPr marL="0" marR="0" algn="ctr">
                        <a:lnSpc>
                          <a:spcPct val="107000"/>
                        </a:lnSpc>
                        <a:spcBef>
                          <a:spcPts val="0"/>
                        </a:spcBef>
                        <a:spcAft>
                          <a:spcPts val="0"/>
                        </a:spcAft>
                      </a:pPr>
                      <a:r>
                        <a:rPr lang="en-US" sz="1200" kern="100" dirty="0">
                          <a:effectLst/>
                        </a:rPr>
                        <a:t>RID 003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Inadequate Scalability and Elasticity </a:t>
                      </a:r>
                      <a:r>
                        <a:rPr lang="en-US" sz="1200" kern="100" dirty="0">
                          <a:effectLst/>
                        </a:rPr>
                        <a:t>–unscalable or inelastic system will not be able to handle the increase or decrease in the volume of tickets received daily</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System Failure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15</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2648811256"/>
                  </a:ext>
                </a:extLst>
              </a:tr>
              <a:tr h="606046">
                <a:tc>
                  <a:txBody>
                    <a:bodyPr/>
                    <a:lstStyle/>
                    <a:p>
                      <a:pPr marL="0" marR="0" algn="ctr">
                        <a:lnSpc>
                          <a:spcPct val="107000"/>
                        </a:lnSpc>
                        <a:spcBef>
                          <a:spcPts val="0"/>
                        </a:spcBef>
                        <a:spcAft>
                          <a:spcPts val="0"/>
                        </a:spcAft>
                      </a:pPr>
                      <a:r>
                        <a:rPr lang="en-US" sz="1200" kern="100" dirty="0">
                          <a:effectLst/>
                        </a:rPr>
                        <a:t>RID 004</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Lack of Integration </a:t>
                      </a:r>
                      <a:r>
                        <a:rPr lang="en-US" sz="1200" kern="100" dirty="0">
                          <a:effectLst/>
                        </a:rPr>
                        <a:t>–Inability to integrate means a decrease in productivity, that will therefore cause operational damage.</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System Failure</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Developer Team</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3483677639"/>
                  </a:ext>
                </a:extLst>
              </a:tr>
              <a:tr h="1016967">
                <a:tc>
                  <a:txBody>
                    <a:bodyPr/>
                    <a:lstStyle/>
                    <a:p>
                      <a:pPr marL="0" marR="0" algn="ctr">
                        <a:lnSpc>
                          <a:spcPct val="107000"/>
                        </a:lnSpc>
                        <a:spcBef>
                          <a:spcPts val="0"/>
                        </a:spcBef>
                        <a:spcAft>
                          <a:spcPts val="0"/>
                        </a:spcAft>
                      </a:pPr>
                      <a:r>
                        <a:rPr lang="en-US" sz="1200" kern="100" dirty="0">
                          <a:effectLst/>
                        </a:rPr>
                        <a:t>RID 005</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solidFill>
                      <a:srgbClr val="E3AD43"/>
                    </a:solidFill>
                  </a:tcPr>
                </a:tc>
                <a:tc>
                  <a:txBody>
                    <a:bodyPr/>
                    <a:lstStyle/>
                    <a:p>
                      <a:pPr marL="0" marR="0" algn="l">
                        <a:lnSpc>
                          <a:spcPct val="107000"/>
                        </a:lnSpc>
                        <a:spcBef>
                          <a:spcPts val="0"/>
                        </a:spcBef>
                        <a:spcAft>
                          <a:spcPts val="0"/>
                        </a:spcAft>
                      </a:pPr>
                      <a:r>
                        <a:rPr lang="en-US" sz="1200" b="1" kern="100" dirty="0">
                          <a:effectLst/>
                        </a:rPr>
                        <a:t>Ticket Mishandling </a:t>
                      </a:r>
                      <a:r>
                        <a:rPr lang="en-US" sz="1200" kern="100" dirty="0">
                          <a:effectLst/>
                        </a:rPr>
                        <a:t>-  human errors are a possible occurrence when handling tickets, this can be misrouting of tickets to unrelated staff/division/department or maybe failure in prioritizing of tickets.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Project Manager</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a:effectLst/>
                        </a:rPr>
                        <a:t>4</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12</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Open</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tc>
                  <a:txBody>
                    <a:bodyPr/>
                    <a:lstStyle/>
                    <a:p>
                      <a:pPr marL="0" marR="0" algn="l">
                        <a:lnSpc>
                          <a:spcPct val="107000"/>
                        </a:lnSpc>
                        <a:spcBef>
                          <a:spcPts val="0"/>
                        </a:spcBef>
                        <a:spcAft>
                          <a:spcPts val="0"/>
                        </a:spcAft>
                      </a:pPr>
                      <a:r>
                        <a:rPr lang="en-US" sz="1200" kern="100" dirty="0">
                          <a:effectLst/>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57630" marR="57630" marT="0" marB="0" anchor="ctr"/>
                </a:tc>
                <a:extLst>
                  <a:ext uri="{0D108BD9-81ED-4DB2-BD59-A6C34878D82A}">
                    <a16:rowId xmlns:a16="http://schemas.microsoft.com/office/drawing/2014/main" val="67306834"/>
                  </a:ext>
                </a:extLst>
              </a:tr>
              <a:tr h="1016967">
                <a:tc>
                  <a:txBody>
                    <a:bodyPr/>
                    <a:lstStyle/>
                    <a:p>
                      <a:pPr marL="0" marR="0" algn="ctr">
                        <a:lnSpc>
                          <a:spcPct val="107000"/>
                        </a:lnSpc>
                        <a:spcBef>
                          <a:spcPts val="0"/>
                        </a:spcBef>
                        <a:spcAft>
                          <a:spcPts val="0"/>
                        </a:spcAft>
                      </a:pPr>
                      <a:r>
                        <a:rPr lang="en-US" sz="1200" kern="100" dirty="0">
                          <a:solidFill>
                            <a:schemeClr val="bg1"/>
                          </a:solidFill>
                          <a:effectLst/>
                          <a:latin typeface="Calibri Light" panose="020F0302020204030204" pitchFamily="34" charset="0"/>
                          <a:ea typeface="Calibri" panose="020F0502020204030204" pitchFamily="34" charset="0"/>
                          <a:cs typeface="Times New Roman" panose="02020603050405020304" pitchFamily="18" charset="0"/>
                        </a:rPr>
                        <a:t>RID 006</a:t>
                      </a:r>
                      <a:endParaRPr lang="en-US" sz="1100" kern="100" dirty="0">
                        <a:solidFill>
                          <a:schemeClr val="bg1"/>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rgbClr val="E3AD43"/>
                    </a:solidFill>
                  </a:tcPr>
                </a:tc>
                <a:tc>
                  <a:txBody>
                    <a:bodyPr/>
                    <a:lstStyle/>
                    <a:p>
                      <a:pPr marL="0" marR="0" algn="just">
                        <a:lnSpc>
                          <a:spcPct val="107000"/>
                        </a:lnSpc>
                        <a:spcBef>
                          <a:spcPts val="0"/>
                        </a:spcBef>
                        <a:spcAft>
                          <a:spcPts val="0"/>
                        </a:spcAft>
                      </a:pPr>
                      <a:r>
                        <a:rPr lang="en-US" sz="1200" b="1"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Poor User Experience</a:t>
                      </a: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 – a very technical user interface is highly likely to overwhelm ordinary users, especially if they are non-IT people. </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Performance Issues</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Developer Team, Project Manager</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3</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9</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Open</a:t>
                      </a:r>
                      <a:endParaRPr lang="en-US" sz="1100" kern="1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07000"/>
                        </a:lnSpc>
                        <a:spcBef>
                          <a:spcPts val="0"/>
                        </a:spcBef>
                        <a:spcAft>
                          <a:spcPts val="0"/>
                        </a:spcAft>
                      </a:pPr>
                      <a:r>
                        <a:rPr lang="en-US" sz="1200" kern="100" dirty="0">
                          <a:solidFill>
                            <a:srgbClr val="000000"/>
                          </a:solidFill>
                          <a:effectLst/>
                          <a:latin typeface="Calibri Light" panose="020F0302020204030204" pitchFamily="34" charset="0"/>
                          <a:ea typeface="Calibri" panose="020F0502020204030204" pitchFamily="34" charset="0"/>
                          <a:cs typeface="Times New Roman" panose="02020603050405020304" pitchFamily="18" charset="0"/>
                        </a:rPr>
                        <a:t>September 2023</a:t>
                      </a:r>
                      <a:endParaRPr lang="en-US" sz="11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9521221"/>
                  </a:ext>
                </a:extLst>
              </a:tr>
            </a:tbl>
          </a:graphicData>
        </a:graphic>
      </p:graphicFrame>
      <p:pic>
        <p:nvPicPr>
          <p:cNvPr id="7" name="Picture 6" descr="A logo on a black background&#10;&#10;Description automatically generated with low confidence">
            <a:extLst>
              <a:ext uri="{FF2B5EF4-FFF2-40B4-BE49-F238E27FC236}">
                <a16:creationId xmlns:a16="http://schemas.microsoft.com/office/drawing/2014/main" id="{850C1E66-BC0C-20F0-33BB-CB38B0E652CA}"/>
              </a:ext>
            </a:extLst>
          </p:cNvPr>
          <p:cNvPicPr>
            <a:picLocks noChangeAspect="1"/>
          </p:cNvPicPr>
          <p:nvPr/>
        </p:nvPicPr>
        <p:blipFill rotWithShape="1">
          <a:blip r:embed="rId2">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7787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Transition approach</a:t>
            </a:r>
            <a:endParaRPr lang="en-US" dirty="0"/>
          </a:p>
        </p:txBody>
      </p:sp>
      <p:grpSp>
        <p:nvGrpSpPr>
          <p:cNvPr id="15" name="Group 14">
            <a:extLst>
              <a:ext uri="{FF2B5EF4-FFF2-40B4-BE49-F238E27FC236}">
                <a16:creationId xmlns:a16="http://schemas.microsoft.com/office/drawing/2014/main" id="{97F88DFE-08EE-A543-C04C-6CD030D78BBF}"/>
              </a:ext>
            </a:extLst>
          </p:cNvPr>
          <p:cNvGrpSpPr/>
          <p:nvPr/>
        </p:nvGrpSpPr>
        <p:grpSpPr>
          <a:xfrm>
            <a:off x="1943100" y="1657350"/>
            <a:ext cx="9301161" cy="4305300"/>
            <a:chOff x="2143126" y="2148058"/>
            <a:chExt cx="8958260" cy="3814592"/>
          </a:xfrm>
        </p:grpSpPr>
        <p:sp>
          <p:nvSpPr>
            <p:cNvPr id="3" name="Arrow: Right 2">
              <a:extLst>
                <a:ext uri="{FF2B5EF4-FFF2-40B4-BE49-F238E27FC236}">
                  <a16:creationId xmlns:a16="http://schemas.microsoft.com/office/drawing/2014/main" id="{DD60B6BE-0AAC-D76D-ADE4-DA5C7507AF66}"/>
                </a:ext>
              </a:extLst>
            </p:cNvPr>
            <p:cNvSpPr/>
            <p:nvPr/>
          </p:nvSpPr>
          <p:spPr>
            <a:xfrm>
              <a:off x="2143126" y="2790825"/>
              <a:ext cx="2762250" cy="1409700"/>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023062"/>
                  </a:solidFill>
                  <a:effectLst/>
                  <a:latin typeface="Avenir Book" panose="02000503020000020003"/>
                </a:rPr>
                <a:t>ITSupport@apc.edu.ph</a:t>
              </a:r>
            </a:p>
            <a:p>
              <a:pPr algn="ctr"/>
              <a:r>
                <a:rPr lang="en-US" sz="1200" b="1" dirty="0">
                  <a:solidFill>
                    <a:srgbClr val="023062"/>
                  </a:solidFill>
                  <a:latin typeface="Avenir Book" panose="02000503020000020003"/>
                </a:rPr>
                <a:t>itro@apc.edu.ph</a:t>
              </a:r>
            </a:p>
          </p:txBody>
        </p:sp>
        <p:sp>
          <p:nvSpPr>
            <p:cNvPr id="6" name="Arrow: Right 5">
              <a:extLst>
                <a:ext uri="{FF2B5EF4-FFF2-40B4-BE49-F238E27FC236}">
                  <a16:creationId xmlns:a16="http://schemas.microsoft.com/office/drawing/2014/main" id="{E13DAA8E-4B08-A555-B9B5-2C371B7B835D}"/>
                </a:ext>
              </a:extLst>
            </p:cNvPr>
            <p:cNvSpPr/>
            <p:nvPr/>
          </p:nvSpPr>
          <p:spPr>
            <a:xfrm>
              <a:off x="6324596" y="4034433"/>
              <a:ext cx="2014540" cy="1032866"/>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8" name="Arrow: Right 7">
              <a:extLst>
                <a:ext uri="{FF2B5EF4-FFF2-40B4-BE49-F238E27FC236}">
                  <a16:creationId xmlns:a16="http://schemas.microsoft.com/office/drawing/2014/main" id="{52C051B3-61FD-2B46-B41C-1109820DE3FC}"/>
                </a:ext>
              </a:extLst>
            </p:cNvPr>
            <p:cNvSpPr/>
            <p:nvPr/>
          </p:nvSpPr>
          <p:spPr>
            <a:xfrm>
              <a:off x="4905376" y="4418409"/>
              <a:ext cx="1419220" cy="784622"/>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9" name="Arrow: Right 8">
              <a:extLst>
                <a:ext uri="{FF2B5EF4-FFF2-40B4-BE49-F238E27FC236}">
                  <a16:creationId xmlns:a16="http://schemas.microsoft.com/office/drawing/2014/main" id="{FAD19738-C102-79E3-85B1-FEB5F5E20224}"/>
                </a:ext>
              </a:extLst>
            </p:cNvPr>
            <p:cNvSpPr/>
            <p:nvPr/>
          </p:nvSpPr>
          <p:spPr>
            <a:xfrm>
              <a:off x="8339136" y="3842740"/>
              <a:ext cx="2762250" cy="1409700"/>
            </a:xfrm>
            <a:prstGeom prst="rightArrow">
              <a:avLst/>
            </a:prstGeom>
            <a:solidFill>
              <a:srgbClr val="023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0" u="none" strike="noStrike" dirty="0">
                  <a:solidFill>
                    <a:srgbClr val="E8AF3F"/>
                  </a:solidFill>
                  <a:effectLst/>
                  <a:latin typeface="Avenir Book" panose="02000503020000020003"/>
                </a:rPr>
                <a:t>RAMS Corner: </a:t>
              </a:r>
            </a:p>
            <a:p>
              <a:pPr algn="ctr"/>
              <a:r>
                <a:rPr lang="en-US" sz="1200" b="1" i="0" u="none" strike="noStrike" dirty="0">
                  <a:solidFill>
                    <a:srgbClr val="E8AF3F"/>
                  </a:solidFill>
                  <a:effectLst/>
                  <a:latin typeface="Avenir Book" panose="02000503020000020003"/>
                </a:rPr>
                <a:t>Ticketing Service System</a:t>
              </a:r>
              <a:endParaRPr lang="en-US" sz="1200" b="1" dirty="0">
                <a:solidFill>
                  <a:srgbClr val="E8AF3F"/>
                </a:solidFill>
                <a:latin typeface="Avenir Book" panose="02000503020000020003"/>
              </a:endParaRPr>
            </a:p>
          </p:txBody>
        </p:sp>
        <p:cxnSp>
          <p:nvCxnSpPr>
            <p:cNvPr id="11" name="Straight Connector 10">
              <a:extLst>
                <a:ext uri="{FF2B5EF4-FFF2-40B4-BE49-F238E27FC236}">
                  <a16:creationId xmlns:a16="http://schemas.microsoft.com/office/drawing/2014/main" id="{1AF03CC0-1398-984F-01E9-215FE99F09A1}"/>
                </a:ext>
              </a:extLst>
            </p:cNvPr>
            <p:cNvCxnSpPr/>
            <p:nvPr/>
          </p:nvCxnSpPr>
          <p:spPr>
            <a:xfrm>
              <a:off x="490537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EEF87C1-A390-5CBD-A479-F5EE7B13CA40}"/>
                </a:ext>
              </a:extLst>
            </p:cNvPr>
            <p:cNvCxnSpPr/>
            <p:nvPr/>
          </p:nvCxnSpPr>
          <p:spPr>
            <a:xfrm>
              <a:off x="8339136" y="2148058"/>
              <a:ext cx="0" cy="38145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Arrow: Right 12">
              <a:extLst>
                <a:ext uri="{FF2B5EF4-FFF2-40B4-BE49-F238E27FC236}">
                  <a16:creationId xmlns:a16="http://schemas.microsoft.com/office/drawing/2014/main" id="{856FE964-5808-8106-A36C-5827E2E303E3}"/>
                </a:ext>
              </a:extLst>
            </p:cNvPr>
            <p:cNvSpPr/>
            <p:nvPr/>
          </p:nvSpPr>
          <p:spPr>
            <a:xfrm>
              <a:off x="6919916" y="2603088"/>
              <a:ext cx="1419220" cy="784622"/>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bg1"/>
                </a:solidFill>
                <a:latin typeface="Avenir Book" panose="02000503020000020003"/>
              </a:endParaRPr>
            </a:p>
          </p:txBody>
        </p:sp>
        <p:sp>
          <p:nvSpPr>
            <p:cNvPr id="14" name="Arrow: Right 13">
              <a:extLst>
                <a:ext uri="{FF2B5EF4-FFF2-40B4-BE49-F238E27FC236}">
                  <a16:creationId xmlns:a16="http://schemas.microsoft.com/office/drawing/2014/main" id="{57F966AA-86FF-5644-D2AF-D430673E8512}"/>
                </a:ext>
              </a:extLst>
            </p:cNvPr>
            <p:cNvSpPr/>
            <p:nvPr/>
          </p:nvSpPr>
          <p:spPr>
            <a:xfrm>
              <a:off x="4905376" y="2700678"/>
              <a:ext cx="2014540" cy="1032866"/>
            </a:xfrm>
            <a:prstGeom prst="rightArrow">
              <a:avLst/>
            </a:prstGeom>
            <a:solidFill>
              <a:srgbClr val="E8A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latin typeface="Avenir Book" panose="02000503020000020003"/>
              </a:endParaRPr>
            </a:p>
          </p:txBody>
        </p:sp>
      </p:grpSp>
      <p:sp>
        <p:nvSpPr>
          <p:cNvPr id="4" name="TextBox 3">
            <a:extLst>
              <a:ext uri="{FF2B5EF4-FFF2-40B4-BE49-F238E27FC236}">
                <a16:creationId xmlns:a16="http://schemas.microsoft.com/office/drawing/2014/main" id="{D72F4217-D7EA-58CE-53A3-2A2A3B76B8EA}"/>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3076" name="Picture 4">
            <a:extLst>
              <a:ext uri="{FF2B5EF4-FFF2-40B4-BE49-F238E27FC236}">
                <a16:creationId xmlns:a16="http://schemas.microsoft.com/office/drawing/2014/main" id="{B13AAAF9-572D-CB3B-1CAC-7213B6DC4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221" y="3808864"/>
            <a:ext cx="1544574" cy="14626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yellow and black logo&#10;&#10;Description automatically generated with low confidence">
            <a:extLst>
              <a:ext uri="{FF2B5EF4-FFF2-40B4-BE49-F238E27FC236}">
                <a16:creationId xmlns:a16="http://schemas.microsoft.com/office/drawing/2014/main" id="{3AC47949-BAC2-F1DC-0596-B5AE43E1BC8D}"/>
              </a:ext>
            </a:extLst>
          </p:cNvPr>
          <p:cNvPicPr>
            <a:picLocks noChangeAspect="1"/>
          </p:cNvPicPr>
          <p:nvPr/>
        </p:nvPicPr>
        <p:blipFill rotWithShape="1">
          <a:blip r:embed="rId3"/>
          <a:srcRect l="22414" t="17727" r="20312" b="19600"/>
          <a:stretch/>
        </p:blipFill>
        <p:spPr>
          <a:xfrm>
            <a:off x="8710078" y="2143154"/>
            <a:ext cx="2031741" cy="1250618"/>
          </a:xfrm>
          <a:prstGeom prst="rect">
            <a:avLst/>
          </a:prstGeom>
        </p:spPr>
      </p:pic>
      <p:pic>
        <p:nvPicPr>
          <p:cNvPr id="7" name="Picture 6" descr="A logo on a black background&#10;&#10;Description automatically generated with low confidence">
            <a:extLst>
              <a:ext uri="{FF2B5EF4-FFF2-40B4-BE49-F238E27FC236}">
                <a16:creationId xmlns:a16="http://schemas.microsoft.com/office/drawing/2014/main" id="{17089967-10E7-0C31-2C17-01A0C21F1E2B}"/>
              </a:ext>
            </a:extLst>
          </p:cNvPr>
          <p:cNvPicPr>
            <a:picLocks noChangeAspect="1"/>
          </p:cNvPicPr>
          <p:nvPr/>
        </p:nvPicPr>
        <p:blipFill rotWithShape="1">
          <a:blip r:embed="rId4">
            <a:alphaModFix amt="7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82656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DE1525C-CF07-0C57-C295-1CF4F1DDE533}"/>
              </a:ext>
            </a:extLst>
          </p:cNvPr>
          <p:cNvSpPr/>
          <p:nvPr/>
        </p:nvSpPr>
        <p:spPr>
          <a:xfrm>
            <a:off x="3784590" y="1621045"/>
            <a:ext cx="1888473" cy="188847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Introduction</a:t>
            </a:r>
            <a:endParaRPr lang="en-US" dirty="0"/>
          </a:p>
        </p:txBody>
      </p:sp>
      <p:sp>
        <p:nvSpPr>
          <p:cNvPr id="2" name="TextBox 1">
            <a:extLst>
              <a:ext uri="{FF2B5EF4-FFF2-40B4-BE49-F238E27FC236}">
                <a16:creationId xmlns:a16="http://schemas.microsoft.com/office/drawing/2014/main" id="{91F4876E-4F25-8AFB-CF5B-03371CEE4D6C}"/>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5" name="Picture 4" descr="A person wearing glasses and a suit&#10;&#10;Description automatically generated with medium confidence">
            <a:extLst>
              <a:ext uri="{FF2B5EF4-FFF2-40B4-BE49-F238E27FC236}">
                <a16:creationId xmlns:a16="http://schemas.microsoft.com/office/drawing/2014/main" id="{7F8CBE46-C0B7-D188-DE2B-3D86430C2355}"/>
              </a:ext>
            </a:extLst>
          </p:cNvPr>
          <p:cNvPicPr>
            <a:picLocks noChangeAspect="1"/>
          </p:cNvPicPr>
          <p:nvPr/>
        </p:nvPicPr>
        <p:blipFill rotWithShape="1">
          <a:blip r:embed="rId2"/>
          <a:srcRect l="8473" t="9099" r="8799" b="2887"/>
          <a:stretch/>
        </p:blipFill>
        <p:spPr>
          <a:xfrm>
            <a:off x="1971788" y="2476500"/>
            <a:ext cx="2706266" cy="2727205"/>
          </a:xfrm>
          <a:prstGeom prst="flowChartConnector">
            <a:avLst/>
          </a:prstGeom>
        </p:spPr>
      </p:pic>
      <p:pic>
        <p:nvPicPr>
          <p:cNvPr id="6" name="Picture 5" descr="Logo&#10;&#10;Description automatically generated">
            <a:extLst>
              <a:ext uri="{FF2B5EF4-FFF2-40B4-BE49-F238E27FC236}">
                <a16:creationId xmlns:a16="http://schemas.microsoft.com/office/drawing/2014/main" id="{DF989966-0D43-E5CB-05B8-8CCB613C4561}"/>
              </a:ext>
            </a:extLst>
          </p:cNvPr>
          <p:cNvPicPr>
            <a:picLocks noChangeAspect="1"/>
          </p:cNvPicPr>
          <p:nvPr/>
        </p:nvPicPr>
        <p:blipFill>
          <a:blip r:embed="rId3"/>
          <a:stretch>
            <a:fillRect/>
          </a:stretch>
        </p:blipFill>
        <p:spPr>
          <a:xfrm>
            <a:off x="1611489" y="3954058"/>
            <a:ext cx="1506353" cy="1506353"/>
          </a:xfrm>
          <a:prstGeom prst="rect">
            <a:avLst/>
          </a:prstGeom>
        </p:spPr>
      </p:pic>
      <p:pic>
        <p:nvPicPr>
          <p:cNvPr id="8" name="Picture 7" descr="A picture containing text, font, logo, symbol&#10;&#10;Description automatically generated">
            <a:extLst>
              <a:ext uri="{FF2B5EF4-FFF2-40B4-BE49-F238E27FC236}">
                <a16:creationId xmlns:a16="http://schemas.microsoft.com/office/drawing/2014/main" id="{C0F83661-D98E-9C50-33C1-0E1BF35AFDB5}"/>
              </a:ext>
            </a:extLst>
          </p:cNvPr>
          <p:cNvPicPr>
            <a:picLocks noChangeAspect="1"/>
          </p:cNvPicPr>
          <p:nvPr/>
        </p:nvPicPr>
        <p:blipFill rotWithShape="1">
          <a:blip r:embed="rId4"/>
          <a:srcRect l="31302" t="23182" r="28690" b="16970"/>
          <a:stretch/>
        </p:blipFill>
        <p:spPr>
          <a:xfrm>
            <a:off x="3945139" y="1792775"/>
            <a:ext cx="1633028" cy="1367449"/>
          </a:xfrm>
          <a:prstGeom prst="rect">
            <a:avLst/>
          </a:prstGeom>
        </p:spPr>
      </p:pic>
      <p:graphicFrame>
        <p:nvGraphicFramePr>
          <p:cNvPr id="12" name="Table 11">
            <a:extLst>
              <a:ext uri="{FF2B5EF4-FFF2-40B4-BE49-F238E27FC236}">
                <a16:creationId xmlns:a16="http://schemas.microsoft.com/office/drawing/2014/main" id="{CF28BE29-889B-AB2F-B820-124EF9A8B846}"/>
              </a:ext>
            </a:extLst>
          </p:cNvPr>
          <p:cNvGraphicFramePr>
            <a:graphicFrameLocks noGrp="1"/>
          </p:cNvGraphicFramePr>
          <p:nvPr>
            <p:extLst>
              <p:ext uri="{D42A27DB-BD31-4B8C-83A1-F6EECF244321}">
                <p14:modId xmlns:p14="http://schemas.microsoft.com/office/powerpoint/2010/main" val="3882654066"/>
              </p:ext>
            </p:extLst>
          </p:nvPr>
        </p:nvGraphicFramePr>
        <p:xfrm>
          <a:off x="6005945" y="1257300"/>
          <a:ext cx="5435111" cy="4655127"/>
        </p:xfrm>
        <a:graphic>
          <a:graphicData uri="http://schemas.openxmlformats.org/drawingml/2006/table">
            <a:tbl>
              <a:tblPr firstRow="1" firstCol="1" bandRow="1">
                <a:tableStyleId>{5C22544A-7EE6-4342-B048-85BDC9FD1C3A}</a:tableStyleId>
              </a:tblPr>
              <a:tblGrid>
                <a:gridCol w="1462044">
                  <a:extLst>
                    <a:ext uri="{9D8B030D-6E8A-4147-A177-3AD203B41FA5}">
                      <a16:colId xmlns:a16="http://schemas.microsoft.com/office/drawing/2014/main" val="3159891002"/>
                    </a:ext>
                  </a:extLst>
                </a:gridCol>
                <a:gridCol w="3973067">
                  <a:extLst>
                    <a:ext uri="{9D8B030D-6E8A-4147-A177-3AD203B41FA5}">
                      <a16:colId xmlns:a16="http://schemas.microsoft.com/office/drawing/2014/main" val="2992892153"/>
                    </a:ext>
                  </a:extLst>
                </a:gridCol>
              </a:tblGrid>
              <a:tr h="464146">
                <a:tc>
                  <a:txBody>
                    <a:bodyPr/>
                    <a:lstStyle/>
                    <a:p>
                      <a:pPr marL="0" marR="0" algn="ctr">
                        <a:lnSpc>
                          <a:spcPct val="107000"/>
                        </a:lnSpc>
                        <a:spcBef>
                          <a:spcPts val="0"/>
                        </a:spcBef>
                        <a:spcAft>
                          <a:spcPts val="0"/>
                        </a:spcAft>
                      </a:pPr>
                      <a:r>
                        <a:rPr lang="en-US" sz="1400" kern="100" dirty="0">
                          <a:effectLst/>
                        </a:rPr>
                        <a:t>Registered Name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Asia Pacific College – Information Technology and Resource Office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extLst>
                  <a:ext uri="{0D108BD9-81ED-4DB2-BD59-A6C34878D82A}">
                    <a16:rowId xmlns:a16="http://schemas.microsoft.com/office/drawing/2014/main" val="1849419658"/>
                  </a:ext>
                </a:extLst>
              </a:tr>
              <a:tr h="1180025">
                <a:tc>
                  <a:txBody>
                    <a:bodyPr/>
                    <a:lstStyle/>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endParaRPr lang="en-US" sz="1400" kern="100" dirty="0">
                        <a:effectLst/>
                      </a:endParaRPr>
                    </a:p>
                    <a:p>
                      <a:pPr marL="0" marR="0" algn="ctr">
                        <a:lnSpc>
                          <a:spcPct val="107000"/>
                        </a:lnSpc>
                        <a:spcBef>
                          <a:spcPts val="0"/>
                        </a:spcBef>
                        <a:spcAft>
                          <a:spcPts val="0"/>
                        </a:spcAft>
                      </a:pPr>
                      <a:r>
                        <a:rPr lang="en-US" sz="1400" kern="100" dirty="0">
                          <a:effectLst/>
                        </a:rPr>
                        <a:t>Company Logo</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871175"/>
                  </a:ext>
                </a:extLst>
              </a:tr>
              <a:tr h="702212">
                <a:tc>
                  <a:txBody>
                    <a:bodyPr/>
                    <a:lstStyle/>
                    <a:p>
                      <a:pPr marL="0" marR="0" algn="ctr">
                        <a:lnSpc>
                          <a:spcPct val="107000"/>
                        </a:lnSpc>
                        <a:spcBef>
                          <a:spcPts val="0"/>
                        </a:spcBef>
                        <a:spcAft>
                          <a:spcPts val="0"/>
                        </a:spcAft>
                      </a:pPr>
                      <a:r>
                        <a:rPr lang="en-US" sz="1400" kern="100" dirty="0">
                          <a:effectLst/>
                        </a:rPr>
                        <a:t>Address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5</a:t>
                      </a:r>
                      <a:r>
                        <a:rPr lang="en-US" sz="1400" kern="100" baseline="30000" dirty="0">
                          <a:effectLst/>
                        </a:rPr>
                        <a:t>th</a:t>
                      </a:r>
                      <a:r>
                        <a:rPr lang="en-US" sz="1400" kern="100" dirty="0">
                          <a:effectLst/>
                        </a:rPr>
                        <a:t> Floor, Asia Pacific College, 3 </a:t>
                      </a:r>
                      <a:r>
                        <a:rPr lang="en-US" sz="1400" kern="100" dirty="0" err="1">
                          <a:effectLst/>
                        </a:rPr>
                        <a:t>Humabon</a:t>
                      </a:r>
                      <a:r>
                        <a:rPr lang="en-US" sz="1400" kern="100" dirty="0">
                          <a:effectLst/>
                        </a:rPr>
                        <a:t> Place, Barangay Magallanes, Makati City, Metro Manila 1232</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6494046"/>
                  </a:ext>
                </a:extLst>
              </a:tr>
              <a:tr h="464146">
                <a:tc>
                  <a:txBody>
                    <a:bodyPr/>
                    <a:lstStyle/>
                    <a:p>
                      <a:pPr marL="0" marR="0" algn="ctr">
                        <a:lnSpc>
                          <a:spcPct val="107000"/>
                        </a:lnSpc>
                        <a:spcBef>
                          <a:spcPts val="0"/>
                        </a:spcBef>
                        <a:spcAft>
                          <a:spcPts val="0"/>
                        </a:spcAft>
                      </a:pPr>
                      <a:r>
                        <a:rPr lang="en-US" sz="1400" kern="100" dirty="0">
                          <a:effectLst/>
                        </a:rPr>
                        <a:t>Telephone Numbers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N/A</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71372716"/>
                  </a:ext>
                </a:extLst>
              </a:tr>
              <a:tr h="226080">
                <a:tc>
                  <a:txBody>
                    <a:bodyPr/>
                    <a:lstStyle/>
                    <a:p>
                      <a:pPr marL="0" marR="0" algn="ctr">
                        <a:lnSpc>
                          <a:spcPct val="107000"/>
                        </a:lnSpc>
                        <a:spcBef>
                          <a:spcPts val="0"/>
                        </a:spcBef>
                        <a:spcAft>
                          <a:spcPts val="0"/>
                        </a:spcAft>
                      </a:pPr>
                      <a:r>
                        <a:rPr lang="en-US" sz="1400" kern="100" dirty="0">
                          <a:effectLst/>
                        </a:rPr>
                        <a:t>Line of Business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Information Technology Assistance</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6077737"/>
                  </a:ext>
                </a:extLst>
              </a:tr>
              <a:tr h="464146">
                <a:tc>
                  <a:txBody>
                    <a:bodyPr/>
                    <a:lstStyle/>
                    <a:p>
                      <a:pPr marL="0" marR="0" algn="ctr">
                        <a:lnSpc>
                          <a:spcPct val="107000"/>
                        </a:lnSpc>
                        <a:spcBef>
                          <a:spcPts val="0"/>
                        </a:spcBef>
                        <a:spcAft>
                          <a:spcPts val="0"/>
                        </a:spcAft>
                      </a:pPr>
                      <a:r>
                        <a:rPr lang="en-US" sz="1400" kern="100" dirty="0">
                          <a:effectLst/>
                        </a:rPr>
                        <a:t>Type of Customers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tabLst>
                          <a:tab pos="876300" algn="l"/>
                        </a:tabLst>
                      </a:pPr>
                      <a:r>
                        <a:rPr lang="en-US" sz="1400" kern="100" dirty="0">
                          <a:effectLst/>
                        </a:rPr>
                        <a:t>School Faculty and Students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082315"/>
                  </a:ext>
                </a:extLst>
              </a:tr>
              <a:tr h="464146">
                <a:tc>
                  <a:txBody>
                    <a:bodyPr/>
                    <a:lstStyle/>
                    <a:p>
                      <a:pPr marL="0" marR="0" algn="ctr">
                        <a:lnSpc>
                          <a:spcPct val="107000"/>
                        </a:lnSpc>
                        <a:spcBef>
                          <a:spcPts val="0"/>
                        </a:spcBef>
                        <a:spcAft>
                          <a:spcPts val="0"/>
                        </a:spcAft>
                      </a:pPr>
                      <a:r>
                        <a:rPr lang="en-US" sz="1400" kern="100" dirty="0">
                          <a:effectLst/>
                        </a:rPr>
                        <a:t>Date of Registration</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 1994</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6329516"/>
                  </a:ext>
                </a:extLst>
              </a:tr>
              <a:tr h="226080">
                <a:tc>
                  <a:txBody>
                    <a:bodyPr/>
                    <a:lstStyle/>
                    <a:p>
                      <a:pPr marL="0" marR="0" algn="ctr">
                        <a:lnSpc>
                          <a:spcPct val="107000"/>
                        </a:lnSpc>
                        <a:spcBef>
                          <a:spcPts val="0"/>
                        </a:spcBef>
                        <a:spcAft>
                          <a:spcPts val="0"/>
                        </a:spcAft>
                      </a:pPr>
                      <a:r>
                        <a:rPr lang="en-US" sz="1400" kern="100" dirty="0">
                          <a:effectLst/>
                        </a:rPr>
                        <a:t>President</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b="1" kern="100" dirty="0">
                          <a:effectLst/>
                        </a:rPr>
                        <a:t>Jose F. Castillo</a:t>
                      </a:r>
                      <a:endParaRPr lang="en-US" sz="1400" b="1"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2626086"/>
                  </a:ext>
                </a:extLst>
              </a:tr>
              <a:tr h="464146">
                <a:tc>
                  <a:txBody>
                    <a:bodyPr/>
                    <a:lstStyle/>
                    <a:p>
                      <a:pPr marL="0" marR="0" algn="ctr">
                        <a:lnSpc>
                          <a:spcPct val="107000"/>
                        </a:lnSpc>
                        <a:spcBef>
                          <a:spcPts val="0"/>
                        </a:spcBef>
                        <a:spcAft>
                          <a:spcPts val="0"/>
                        </a:spcAft>
                      </a:pPr>
                      <a:r>
                        <a:rPr lang="en-US" sz="1400" kern="100" dirty="0">
                          <a:effectLst/>
                        </a:rPr>
                        <a:t>Number of Employees</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solidFill>
                      <a:srgbClr val="B99546"/>
                    </a:solidFill>
                  </a:tcPr>
                </a:tc>
                <a:tc>
                  <a:txBody>
                    <a:bodyPr/>
                    <a:lstStyle/>
                    <a:p>
                      <a:pPr marL="0" marR="0" algn="ctr">
                        <a:lnSpc>
                          <a:spcPct val="107000"/>
                        </a:lnSpc>
                        <a:spcBef>
                          <a:spcPts val="0"/>
                        </a:spcBef>
                        <a:spcAft>
                          <a:spcPts val="0"/>
                        </a:spcAft>
                      </a:pPr>
                      <a:r>
                        <a:rPr lang="en-US" sz="1400" kern="100" dirty="0">
                          <a:effectLst/>
                        </a:rPr>
                        <a:t>10</a:t>
                      </a:r>
                      <a:endParaRPr lang="en-US" sz="1400" kern="1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2105055"/>
                  </a:ext>
                </a:extLst>
              </a:tr>
            </a:tbl>
          </a:graphicData>
        </a:graphic>
      </p:graphicFrame>
      <p:pic>
        <p:nvPicPr>
          <p:cNvPr id="16" name="Picture 15" descr="A logo on a black background&#10;&#10;Description automatically generated with low confidence">
            <a:extLst>
              <a:ext uri="{FF2B5EF4-FFF2-40B4-BE49-F238E27FC236}">
                <a16:creationId xmlns:a16="http://schemas.microsoft.com/office/drawing/2014/main" id="{FF30C09F-D60A-7647-A595-B6D97D5E367B}"/>
              </a:ext>
            </a:extLst>
          </p:cNvPr>
          <p:cNvPicPr>
            <a:picLocks noChangeAspect="1"/>
          </p:cNvPicPr>
          <p:nvPr/>
        </p:nvPicPr>
        <p:blipFill rotWithShape="1">
          <a:blip r:embed="rId5"/>
          <a:srcRect l="38803" t="23859" r="34290" b="22709"/>
          <a:stretch/>
        </p:blipFill>
        <p:spPr>
          <a:xfrm>
            <a:off x="9088953" y="3429000"/>
            <a:ext cx="3280476" cy="3664310"/>
          </a:xfrm>
          <a:prstGeom prst="rect">
            <a:avLst/>
          </a:prstGeom>
        </p:spPr>
      </p:pic>
      <p:pic>
        <p:nvPicPr>
          <p:cNvPr id="13" name="Picture 12" descr="A picture containing text, font, logo, symbol&#10;&#10;Description automatically generated">
            <a:extLst>
              <a:ext uri="{FF2B5EF4-FFF2-40B4-BE49-F238E27FC236}">
                <a16:creationId xmlns:a16="http://schemas.microsoft.com/office/drawing/2014/main" id="{8C756A13-9BA3-D3A0-6E95-AF6709DAD7A5}"/>
              </a:ext>
            </a:extLst>
          </p:cNvPr>
          <p:cNvPicPr>
            <a:picLocks noChangeAspect="1"/>
          </p:cNvPicPr>
          <p:nvPr/>
        </p:nvPicPr>
        <p:blipFill rotWithShape="1">
          <a:blip r:embed="rId4"/>
          <a:srcRect l="31302" t="48565" r="28690" b="16970"/>
          <a:stretch/>
        </p:blipFill>
        <p:spPr>
          <a:xfrm>
            <a:off x="8539441" y="1882163"/>
            <a:ext cx="1798909" cy="867475"/>
          </a:xfrm>
          <a:prstGeom prst="rect">
            <a:avLst/>
          </a:prstGeom>
        </p:spPr>
      </p:pic>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Transition out plan schedule</a:t>
            </a:r>
            <a:endParaRPr lang="en-US"/>
          </a:p>
        </p:txBody>
      </p:sp>
      <p:grpSp>
        <p:nvGrpSpPr>
          <p:cNvPr id="5" name="Group 4">
            <a:extLst>
              <a:ext uri="{FF2B5EF4-FFF2-40B4-BE49-F238E27FC236}">
                <a16:creationId xmlns:a16="http://schemas.microsoft.com/office/drawing/2014/main" id="{280C73DF-F302-6CF6-1325-F31B1094BA4D}"/>
              </a:ext>
            </a:extLst>
          </p:cNvPr>
          <p:cNvGrpSpPr/>
          <p:nvPr/>
        </p:nvGrpSpPr>
        <p:grpSpPr>
          <a:xfrm>
            <a:off x="1409990" y="1762125"/>
            <a:ext cx="10498821" cy="4331168"/>
            <a:chOff x="1190915" y="1609725"/>
            <a:chExt cx="10498821" cy="4331168"/>
          </a:xfrm>
        </p:grpSpPr>
        <p:pic>
          <p:nvPicPr>
            <p:cNvPr id="3" name="Picture 2">
              <a:extLst>
                <a:ext uri="{FF2B5EF4-FFF2-40B4-BE49-F238E27FC236}">
                  <a16:creationId xmlns:a16="http://schemas.microsoft.com/office/drawing/2014/main" id="{14DFC645-795C-D111-61EC-8509922AA38C}"/>
                </a:ext>
              </a:extLst>
            </p:cNvPr>
            <p:cNvPicPr>
              <a:picLocks noChangeAspect="1"/>
            </p:cNvPicPr>
            <p:nvPr/>
          </p:nvPicPr>
          <p:blipFill>
            <a:blip r:embed="rId2"/>
            <a:stretch>
              <a:fillRect/>
            </a:stretch>
          </p:blipFill>
          <p:spPr>
            <a:xfrm>
              <a:off x="1190915" y="1771650"/>
              <a:ext cx="10498821" cy="4169243"/>
            </a:xfrm>
            <a:prstGeom prst="rect">
              <a:avLst/>
            </a:prstGeom>
          </p:spPr>
        </p:pic>
        <p:sp>
          <p:nvSpPr>
            <p:cNvPr id="4" name="Rectangle 3">
              <a:extLst>
                <a:ext uri="{FF2B5EF4-FFF2-40B4-BE49-F238E27FC236}">
                  <a16:creationId xmlns:a16="http://schemas.microsoft.com/office/drawing/2014/main" id="{7F6DE69D-86BA-9EAE-E791-DF8E11B99A83}"/>
                </a:ext>
              </a:extLst>
            </p:cNvPr>
            <p:cNvSpPr/>
            <p:nvPr/>
          </p:nvSpPr>
          <p:spPr>
            <a:xfrm>
              <a:off x="4049550" y="1609725"/>
              <a:ext cx="2390775" cy="59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0E5CD7A4-9BE1-255B-3673-6BD243B9489B}"/>
              </a:ext>
            </a:extLst>
          </p:cNvPr>
          <p:cNvSpPr txBox="1"/>
          <p:nvPr/>
        </p:nvSpPr>
        <p:spPr>
          <a:xfrm>
            <a:off x="4678054" y="6356349"/>
            <a:ext cx="2705549"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Jericho Aleta</a:t>
            </a:r>
          </a:p>
        </p:txBody>
      </p:sp>
      <p:pic>
        <p:nvPicPr>
          <p:cNvPr id="7" name="Picture 6" descr="A logo on a black background&#10;&#10;Description automatically generated with low confidence">
            <a:extLst>
              <a:ext uri="{FF2B5EF4-FFF2-40B4-BE49-F238E27FC236}">
                <a16:creationId xmlns:a16="http://schemas.microsoft.com/office/drawing/2014/main" id="{16D1BCCE-652B-6CCE-09A8-FD686C84901B}"/>
              </a:ext>
            </a:extLst>
          </p:cNvPr>
          <p:cNvPicPr>
            <a:picLocks noChangeAspect="1"/>
          </p:cNvPicPr>
          <p:nvPr/>
        </p:nvPicPr>
        <p:blipFill rotWithShape="1">
          <a:blip r:embed="rId3">
            <a:alphaModFix amt="50000"/>
          </a:blip>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28811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1"/>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dirty="0">
                <a:cs typeface="Calibri Light"/>
              </a:rPr>
              <a:t>Questions?</a:t>
            </a:r>
            <a:endParaRPr lang="en-US" sz="6000" b="1" dirty="0">
              <a:latin typeface="+mj-lt"/>
              <a:cs typeface="Calibri Light"/>
            </a:endParaRPr>
          </a:p>
        </p:txBody>
      </p:sp>
    </p:spTree>
    <p:extLst>
      <p:ext uri="{BB962C8B-B14F-4D97-AF65-F5344CB8AC3E}">
        <p14:creationId xmlns:p14="http://schemas.microsoft.com/office/powerpoint/2010/main" val="160525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graphicFrame>
        <p:nvGraphicFramePr>
          <p:cNvPr id="7" name="Table 7">
            <a:extLst>
              <a:ext uri="{FF2B5EF4-FFF2-40B4-BE49-F238E27FC236}">
                <a16:creationId xmlns:a16="http://schemas.microsoft.com/office/drawing/2014/main" id="{1B724C9C-FAD3-87F9-BD8D-D6815CBD6533}"/>
              </a:ext>
            </a:extLst>
          </p:cNvPr>
          <p:cNvGraphicFramePr>
            <a:graphicFrameLocks noGrp="1"/>
          </p:cNvGraphicFramePr>
          <p:nvPr>
            <p:extLst>
              <p:ext uri="{D42A27DB-BD31-4B8C-83A1-F6EECF244321}">
                <p14:modId xmlns:p14="http://schemas.microsoft.com/office/powerpoint/2010/main" val="4260484240"/>
              </p:ext>
            </p:extLst>
          </p:nvPr>
        </p:nvGraphicFramePr>
        <p:xfrm>
          <a:off x="1844733" y="1121652"/>
          <a:ext cx="9190412" cy="4907280"/>
        </p:xfrm>
        <a:graphic>
          <a:graphicData uri="http://schemas.openxmlformats.org/drawingml/2006/table">
            <a:tbl>
              <a:tblPr firstRow="1" bandRow="1">
                <a:tableStyleId>{5C22544A-7EE6-4342-B048-85BDC9FD1C3A}</a:tableStyleId>
              </a:tblPr>
              <a:tblGrid>
                <a:gridCol w="2183844">
                  <a:extLst>
                    <a:ext uri="{9D8B030D-6E8A-4147-A177-3AD203B41FA5}">
                      <a16:colId xmlns:a16="http://schemas.microsoft.com/office/drawing/2014/main" val="476479331"/>
                    </a:ext>
                  </a:extLst>
                </a:gridCol>
                <a:gridCol w="7006568">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err="1"/>
                        <a:t>Nefalar</a:t>
                      </a:r>
                      <a:r>
                        <a:rPr lang="en-US" sz="1600" b="1" dirty="0"/>
                        <a:t>, Allan Vincent</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Leading the team and assigning task</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Contributed in </a:t>
                      </a:r>
                      <a:r>
                        <a:rPr lang="en-US" sz="1800" b="0" i="0" kern="1200" dirty="0" err="1">
                          <a:solidFill>
                            <a:schemeClr val="dk1"/>
                          </a:solidFill>
                          <a:effectLst/>
                          <a:latin typeface="+mn-lt"/>
                          <a:ea typeface="+mn-ea"/>
                          <a:cs typeface="+mn-cs"/>
                        </a:rPr>
                        <a:t>OpenProject</a:t>
                      </a:r>
                      <a:r>
                        <a:rPr lang="en-US" sz="1800" b="0" i="0" kern="1200" dirty="0">
                          <a:solidFill>
                            <a:schemeClr val="dk1"/>
                          </a:solidFill>
                          <a:effectLst/>
                          <a:latin typeface="+mn-lt"/>
                          <a:ea typeface="+mn-ea"/>
                          <a:cs typeface="+mn-cs"/>
                        </a:rPr>
                        <a:t> Gantt Chart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Participated in Client Meetings</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Moderated some meetings with Project Adviser</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Added Company Profile, Project Charter, Business Case, Stakeholder Management, Scope Management Plan, Cost Management Plan, Implementation Plan in </a:t>
                      </a:r>
                      <a:r>
                        <a:rPr lang="en-US" sz="1800" b="0" i="0" kern="1200" dirty="0" err="1">
                          <a:solidFill>
                            <a:schemeClr val="dk1"/>
                          </a:solidFill>
                          <a:effectLst/>
                          <a:latin typeface="+mn-lt"/>
                          <a:ea typeface="+mn-ea"/>
                          <a:cs typeface="+mn-cs"/>
                        </a:rPr>
                        <a:t>WikiHub</a:t>
                      </a:r>
                      <a:endParaRPr lang="en-US" sz="18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Contributed to Stakeholder Analysis</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Completed Cost Management Plan</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Completed Communication Management Plan</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Created and Contributed in Project Budget</a:t>
                      </a:r>
                    </a:p>
                  </a:txBody>
                  <a:tcPr/>
                </a:tc>
                <a:extLst>
                  <a:ext uri="{0D108BD9-81ED-4DB2-BD59-A6C34878D82A}">
                    <a16:rowId xmlns:a16="http://schemas.microsoft.com/office/drawing/2014/main" val="1621414140"/>
                  </a:ext>
                </a:extLst>
              </a:tr>
              <a:tr h="1398490">
                <a:tc>
                  <a:txBody>
                    <a:bodyPr/>
                    <a:lstStyle/>
                    <a:p>
                      <a:r>
                        <a:rPr lang="en-US" sz="1600" b="1" dirty="0" err="1"/>
                        <a:t>Nacor</a:t>
                      </a:r>
                      <a:r>
                        <a:rPr lang="en-US" sz="1600" b="1" dirty="0"/>
                        <a:t>, Vincent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Cooperated with Scrum Master and Project Manager</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Finished Schedule Management Plan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Finished Procurement Management Plan </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Added Schedule Management Plan and Procurement Management Plan in </a:t>
                      </a:r>
                      <a:r>
                        <a:rPr lang="en-US" sz="1800" b="0" i="0" kern="1200" dirty="0" err="1">
                          <a:solidFill>
                            <a:schemeClr val="dk1"/>
                          </a:solidFill>
                          <a:effectLst/>
                          <a:latin typeface="+mn-lt"/>
                          <a:ea typeface="+mn-ea"/>
                          <a:cs typeface="+mn-cs"/>
                        </a:rPr>
                        <a:t>WikiHub</a:t>
                      </a:r>
                      <a:endParaRPr lang="en-US" sz="1600" dirty="0"/>
                    </a:p>
                  </a:txBody>
                  <a:tcPr/>
                </a:tc>
                <a:extLst>
                  <a:ext uri="{0D108BD9-81ED-4DB2-BD59-A6C34878D82A}">
                    <a16:rowId xmlns:a16="http://schemas.microsoft.com/office/drawing/2014/main" val="2129082152"/>
                  </a:ext>
                </a:extLst>
              </a:tr>
            </a:tbl>
          </a:graphicData>
        </a:graphic>
      </p:graphicFrame>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F1C86D0A-5B18-4B34-226E-7A8E460AA1BB}"/>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12644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1673058703"/>
              </p:ext>
            </p:extLst>
          </p:nvPr>
        </p:nvGraphicFramePr>
        <p:xfrm>
          <a:off x="1681307" y="1457544"/>
          <a:ext cx="9058275" cy="4289136"/>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dirty="0"/>
                        <a:t>Name</a:t>
                      </a:r>
                    </a:p>
                  </a:txBody>
                  <a:tcPr>
                    <a:solidFill>
                      <a:srgbClr val="E3AD43"/>
                    </a:solidFill>
                  </a:tcPr>
                </a:tc>
                <a:tc>
                  <a:txBody>
                    <a:bodyPr/>
                    <a:lstStyle/>
                    <a:p>
                      <a:r>
                        <a:rPr lang="en-US" sz="1600" dirty="0"/>
                        <a:t>Contribution/Assignment</a:t>
                      </a:r>
                    </a:p>
                  </a:txBody>
                  <a:tcPr>
                    <a:solidFill>
                      <a:srgbClr val="E3AD43"/>
                    </a:solidFill>
                  </a:tcPr>
                </a:tc>
                <a:extLst>
                  <a:ext uri="{0D108BD9-81ED-4DB2-BD59-A6C34878D82A}">
                    <a16:rowId xmlns:a16="http://schemas.microsoft.com/office/drawing/2014/main" val="3087173310"/>
                  </a:ext>
                </a:extLst>
              </a:tr>
              <a:tr h="556683">
                <a:tc>
                  <a:txBody>
                    <a:bodyPr/>
                    <a:lstStyle/>
                    <a:p>
                      <a:r>
                        <a:rPr lang="en-US" sz="1600" b="1" dirty="0"/>
                        <a:t>Ponce, Kieyl D.</a:t>
                      </a:r>
                    </a:p>
                  </a:txBody>
                  <a:tcPr/>
                </a:tc>
                <a:tc>
                  <a:txBody>
                    <a:bodyPr/>
                    <a:lstStyle/>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Cooperated with Scrum Master and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Contributed in </a:t>
                      </a:r>
                      <a:r>
                        <a:rPr lang="en-US" sz="1600" b="0" i="0" kern="1200" dirty="0" err="1">
                          <a:solidFill>
                            <a:schemeClr val="dk1"/>
                          </a:solidFill>
                          <a:effectLst/>
                          <a:latin typeface="+mn-lt"/>
                          <a:ea typeface="+mn-ea"/>
                          <a:cs typeface="+mn-cs"/>
                        </a:rPr>
                        <a:t>OpenProject</a:t>
                      </a:r>
                      <a:r>
                        <a:rPr lang="en-US" sz="1600" b="0" i="0" kern="1200" dirty="0">
                          <a:solidFill>
                            <a:schemeClr val="dk1"/>
                          </a:solidFill>
                          <a:effectLst/>
                          <a:latin typeface="+mn-lt"/>
                          <a:ea typeface="+mn-ea"/>
                          <a:cs typeface="+mn-cs"/>
                        </a:rPr>
                        <a:t> Gantt Chart</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Participated and moderated some client and group meetings in the absence of the project manager</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Added Scope Management Plan, Business Case, and Quality Management Plan in </a:t>
                      </a:r>
                      <a:r>
                        <a:rPr lang="en-US" sz="1600" b="0" i="0" kern="1200" dirty="0" err="1">
                          <a:solidFill>
                            <a:schemeClr val="dk1"/>
                          </a:solidFill>
                          <a:effectLst/>
                          <a:latin typeface="+mn-lt"/>
                          <a:ea typeface="+mn-ea"/>
                          <a:cs typeface="+mn-cs"/>
                        </a:rPr>
                        <a:t>WikiHub</a:t>
                      </a:r>
                      <a:endParaRPr lang="en-US" sz="16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Business Case, Scope Management, &amp; Quality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and added missing contents for the Consolidated Project Management Plan</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Edited most contents of the documentations submitted by the Documentation Team</a:t>
                      </a:r>
                    </a:p>
                    <a:p>
                      <a:pPr marL="285750" indent="-285750">
                        <a:buFont typeface="Arial" panose="020B0604020202020204" pitchFamily="34" charset="0"/>
                        <a:buChar char="•"/>
                      </a:pPr>
                      <a:r>
                        <a:rPr lang="en-US" sz="1600" b="0" i="0" kern="1200" dirty="0">
                          <a:solidFill>
                            <a:schemeClr val="dk1"/>
                          </a:solidFill>
                          <a:effectLst/>
                          <a:latin typeface="+mn-lt"/>
                          <a:ea typeface="+mn-ea"/>
                          <a:cs typeface="+mn-cs"/>
                        </a:rPr>
                        <a:t>Created Group Presentation Deck</a:t>
                      </a:r>
                    </a:p>
                  </a:txBody>
                  <a:tcPr/>
                </a:tc>
                <a:extLst>
                  <a:ext uri="{0D108BD9-81ED-4DB2-BD59-A6C34878D82A}">
                    <a16:rowId xmlns:a16="http://schemas.microsoft.com/office/drawing/2014/main" val="1621414140"/>
                  </a:ext>
                </a:extLst>
              </a:tr>
              <a:tr h="936336">
                <a:tc>
                  <a:txBody>
                    <a:bodyPr/>
                    <a:lstStyle/>
                    <a:p>
                      <a:r>
                        <a:rPr lang="en-US" sz="1600" b="1" dirty="0" err="1"/>
                        <a:t>Geneta</a:t>
                      </a:r>
                      <a:r>
                        <a:rPr lang="en-US" sz="1600" b="1" dirty="0"/>
                        <a:t>, Bryan</a:t>
                      </a:r>
                    </a:p>
                  </a:txBody>
                  <a:tcPr/>
                </a:tc>
                <a:tc>
                  <a:txBody>
                    <a:bodyPr/>
                    <a:lstStyle/>
                    <a:p>
                      <a:pPr marL="285750" indent="-285750">
                        <a:buFont typeface="Arial" panose="020B0604020202020204" pitchFamily="34" charset="0"/>
                        <a:buChar char="•"/>
                      </a:pPr>
                      <a:r>
                        <a:rPr lang="en-US" sz="1600" dirty="0"/>
                        <a:t>Contributed to creation of Business Plan, Project Charter, Communication Management Plan</a:t>
                      </a:r>
                    </a:p>
                    <a:p>
                      <a:pPr marL="285750" indent="-285750">
                        <a:buFont typeface="Arial" panose="020B0604020202020204" pitchFamily="34" charset="0"/>
                        <a:buChar char="•"/>
                      </a:pPr>
                      <a:r>
                        <a:rPr lang="en-US" sz="1600" dirty="0"/>
                        <a:t>Added Communication Management Plan in </a:t>
                      </a:r>
                      <a:r>
                        <a:rPr lang="en-US" sz="1600" dirty="0" err="1"/>
                        <a:t>WikiHub</a:t>
                      </a:r>
                      <a:endParaRPr lang="en-US" sz="1600" dirty="0"/>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040078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8228DC1-4D17-1E8D-3FAD-4D1A1B4597EA}"/>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Contribution/assignment</a:t>
            </a:r>
            <a:endParaRPr lang="en-US"/>
          </a:p>
        </p:txBody>
      </p:sp>
      <p:sp>
        <p:nvSpPr>
          <p:cNvPr id="8" name="TextBox 7">
            <a:extLst>
              <a:ext uri="{FF2B5EF4-FFF2-40B4-BE49-F238E27FC236}">
                <a16:creationId xmlns:a16="http://schemas.microsoft.com/office/drawing/2014/main" id="{7F7D753B-4681-DFCF-E646-44D52C2502AF}"/>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graphicFrame>
        <p:nvGraphicFramePr>
          <p:cNvPr id="3" name="Table 7">
            <a:extLst>
              <a:ext uri="{FF2B5EF4-FFF2-40B4-BE49-F238E27FC236}">
                <a16:creationId xmlns:a16="http://schemas.microsoft.com/office/drawing/2014/main" id="{A230A2D5-EA84-E91A-A0F3-E0ACAD367D20}"/>
              </a:ext>
            </a:extLst>
          </p:cNvPr>
          <p:cNvGraphicFramePr>
            <a:graphicFrameLocks noGrp="1"/>
          </p:cNvGraphicFramePr>
          <p:nvPr>
            <p:extLst>
              <p:ext uri="{D42A27DB-BD31-4B8C-83A1-F6EECF244321}">
                <p14:modId xmlns:p14="http://schemas.microsoft.com/office/powerpoint/2010/main" val="1135740879"/>
              </p:ext>
            </p:extLst>
          </p:nvPr>
        </p:nvGraphicFramePr>
        <p:xfrm>
          <a:off x="1844733" y="2039435"/>
          <a:ext cx="9058275" cy="1828299"/>
        </p:xfrm>
        <a:graphic>
          <a:graphicData uri="http://schemas.openxmlformats.org/drawingml/2006/table">
            <a:tbl>
              <a:tblPr firstRow="1" bandRow="1">
                <a:tableStyleId>{5C22544A-7EE6-4342-B048-85BDC9FD1C3A}</a:tableStyleId>
              </a:tblPr>
              <a:tblGrid>
                <a:gridCol w="2474499">
                  <a:extLst>
                    <a:ext uri="{9D8B030D-6E8A-4147-A177-3AD203B41FA5}">
                      <a16:colId xmlns:a16="http://schemas.microsoft.com/office/drawing/2014/main" val="476479331"/>
                    </a:ext>
                  </a:extLst>
                </a:gridCol>
                <a:gridCol w="6583776">
                  <a:extLst>
                    <a:ext uri="{9D8B030D-6E8A-4147-A177-3AD203B41FA5}">
                      <a16:colId xmlns:a16="http://schemas.microsoft.com/office/drawing/2014/main" val="2531041596"/>
                    </a:ext>
                  </a:extLst>
                </a:gridCol>
              </a:tblGrid>
              <a:tr h="330614">
                <a:tc>
                  <a:txBody>
                    <a:bodyPr/>
                    <a:lstStyle/>
                    <a:p>
                      <a:r>
                        <a:rPr lang="en-US" sz="1600" dirty="0"/>
                        <a:t>Name</a:t>
                      </a:r>
                    </a:p>
                  </a:txBody>
                  <a:tcPr/>
                </a:tc>
                <a:tc>
                  <a:txBody>
                    <a:bodyPr/>
                    <a:lstStyle/>
                    <a:p>
                      <a:r>
                        <a:rPr lang="en-US" sz="1600"/>
                        <a:t>Contribution/Assignment</a:t>
                      </a:r>
                    </a:p>
                  </a:txBody>
                  <a:tcPr/>
                </a:tc>
                <a:extLst>
                  <a:ext uri="{0D108BD9-81ED-4DB2-BD59-A6C34878D82A}">
                    <a16:rowId xmlns:a16="http://schemas.microsoft.com/office/drawing/2014/main" val="3087173310"/>
                  </a:ext>
                </a:extLst>
              </a:tr>
              <a:tr h="556683">
                <a:tc>
                  <a:txBody>
                    <a:bodyPr/>
                    <a:lstStyle/>
                    <a:p>
                      <a:r>
                        <a:rPr lang="en-US" sz="1600" b="1" dirty="0" err="1"/>
                        <a:t>Moralllos</a:t>
                      </a:r>
                      <a:r>
                        <a:rPr lang="en-US" sz="1600" b="1" dirty="0"/>
                        <a:t>, Ruth</a:t>
                      </a:r>
                    </a:p>
                  </a:txBody>
                  <a:tcPr/>
                </a:tc>
                <a:tc>
                  <a:txBody>
                    <a:bodyPr/>
                    <a:lstStyle/>
                    <a:p>
                      <a:pPr marL="285750" indent="-285750">
                        <a:buFont typeface="Arial" panose="020B0604020202020204" pitchFamily="34" charset="0"/>
                        <a:buChar char="•"/>
                      </a:pPr>
                      <a:r>
                        <a:rPr lang="en-US" sz="1600" dirty="0" err="1"/>
                        <a:t>Pumunta</a:t>
                      </a:r>
                      <a:r>
                        <a:rPr lang="en-US" sz="1600" dirty="0"/>
                        <a:t> Conquest</a:t>
                      </a:r>
                    </a:p>
                  </a:txBody>
                  <a:tcPr/>
                </a:tc>
                <a:extLst>
                  <a:ext uri="{0D108BD9-81ED-4DB2-BD59-A6C34878D82A}">
                    <a16:rowId xmlns:a16="http://schemas.microsoft.com/office/drawing/2014/main" val="1621414140"/>
                  </a:ext>
                </a:extLst>
              </a:tr>
              <a:tr h="936336">
                <a:tc>
                  <a:txBody>
                    <a:bodyPr/>
                    <a:lstStyle/>
                    <a:p>
                      <a:r>
                        <a:rPr lang="en-US" sz="1600" b="1" dirty="0"/>
                        <a:t>Cortez, Patrick</a:t>
                      </a:r>
                    </a:p>
                  </a:txBody>
                  <a:tcPr/>
                </a:tc>
                <a:tc>
                  <a:txBody>
                    <a:bodyPr/>
                    <a:lstStyle/>
                    <a:p>
                      <a:pPr marL="285750" indent="-285750">
                        <a:buFont typeface="Arial" panose="020B0604020202020204" pitchFamily="34" charset="0"/>
                        <a:buChar char="•"/>
                      </a:pPr>
                      <a:r>
                        <a:rPr lang="en-US" sz="1600" dirty="0"/>
                        <a:t>Contributed to creation of Business Plan, Project Charter, Communication Management Plan</a:t>
                      </a:r>
                    </a:p>
                    <a:p>
                      <a:pPr marL="285750" indent="-285750">
                        <a:buFont typeface="Arial" panose="020B0604020202020204" pitchFamily="34" charset="0"/>
                        <a:buChar char="•"/>
                      </a:pPr>
                      <a:r>
                        <a:rPr lang="en-US" sz="1600" dirty="0"/>
                        <a:t>Completed Schedule Management Plan</a:t>
                      </a:r>
                    </a:p>
                  </a:txBody>
                  <a:tcPr/>
                </a:tc>
                <a:extLst>
                  <a:ext uri="{0D108BD9-81ED-4DB2-BD59-A6C34878D82A}">
                    <a16:rowId xmlns:a16="http://schemas.microsoft.com/office/drawing/2014/main" val="2129082152"/>
                  </a:ext>
                </a:extLst>
              </a:tr>
            </a:tbl>
          </a:graphicData>
        </a:graphic>
      </p:graphicFrame>
      <p:pic>
        <p:nvPicPr>
          <p:cNvPr id="4" name="Picture 3" descr="A logo on a black background&#10;&#10;Description automatically generated with low confidence">
            <a:extLst>
              <a:ext uri="{FF2B5EF4-FFF2-40B4-BE49-F238E27FC236}">
                <a16:creationId xmlns:a16="http://schemas.microsoft.com/office/drawing/2014/main" id="{3E3782A7-7466-6C04-D0E8-200B5CE769CF}"/>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971384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0000"/>
            <a:duotone>
              <a:prstClr val="black"/>
              <a:schemeClr val="accent3">
                <a:tint val="45000"/>
                <a:satMod val="400000"/>
              </a:schemeClr>
            </a:duotone>
          </a:blip>
          <a:srcRect l="-50" t="6955" r="1"/>
          <a:stretch/>
        </p:blipFill>
        <p:spPr>
          <a:xfrm>
            <a:off x="1136073" y="31966"/>
            <a:ext cx="11055927"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1104405"/>
            <a:ext cx="10042567" cy="3998985"/>
          </a:xfrm>
        </p:spPr>
        <p:txBody>
          <a:bodyPr>
            <a:normAutofit/>
          </a:bodyPr>
          <a:lstStyle/>
          <a:p>
            <a:r>
              <a:rPr lang="en-US" sz="6000" b="1">
                <a:cs typeface="Calibri Light"/>
              </a:rPr>
              <a:t>Thank you!</a:t>
            </a:r>
            <a:endParaRPr lang="en-US" sz="6000" b="1">
              <a:latin typeface="+mj-lt"/>
              <a:cs typeface="Calibri Light"/>
            </a:endParaRPr>
          </a:p>
        </p:txBody>
      </p:sp>
    </p:spTree>
    <p:extLst>
      <p:ext uri="{BB962C8B-B14F-4D97-AF65-F5344CB8AC3E}">
        <p14:creationId xmlns:p14="http://schemas.microsoft.com/office/powerpoint/2010/main" val="316272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dirty="0">
                <a:latin typeface="Avenir Book" panose="02000503020000020003" pitchFamily="2" charset="0"/>
              </a:rPr>
              <a:t>Problem statement</a:t>
            </a:r>
            <a:endParaRPr lang="en-US"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786284" y="1835163"/>
            <a:ext cx="8833225" cy="3862531"/>
          </a:xfrm>
        </p:spPr>
        <p:txBody>
          <a:bodyPr>
            <a:normAutofit/>
          </a:bodyPr>
          <a:lstStyle/>
          <a:p>
            <a:pPr marL="571500" indent="-571500" rtl="0" fontAlgn="base">
              <a:buFont typeface="Arial" panose="020B0604020202020204" pitchFamily="34" charset="0"/>
              <a:buChar char="•"/>
            </a:pPr>
            <a:r>
              <a:rPr lang="en-US" sz="3600" b="0" i="0" u="none" strike="noStrike" dirty="0">
                <a:effectLst/>
                <a:latin typeface="Avenir Book" panose="02000503020000020003"/>
              </a:rPr>
              <a:t>The Asia Pacific College ITRO Department lacks a dedicated ticketing system to help them address the school’s technical-related problems instead of using an email-based reporting system. </a:t>
            </a:r>
            <a:endParaRPr lang="en-US" sz="3600" b="0" i="0" dirty="0">
              <a:effectLst/>
              <a:latin typeface="Avenir Book" panose="02000503020000020003"/>
            </a:endParaRPr>
          </a:p>
        </p:txBody>
      </p:sp>
      <p:sp>
        <p:nvSpPr>
          <p:cNvPr id="2" name="TextBox 1">
            <a:extLst>
              <a:ext uri="{FF2B5EF4-FFF2-40B4-BE49-F238E27FC236}">
                <a16:creationId xmlns:a16="http://schemas.microsoft.com/office/drawing/2014/main" id="{63F776BB-01D4-F873-0D66-0B55EB517877}"/>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4" name="Picture 3" descr="A logo on a black background&#10;&#10;Description automatically generated with low confidence">
            <a:extLst>
              <a:ext uri="{FF2B5EF4-FFF2-40B4-BE49-F238E27FC236}">
                <a16:creationId xmlns:a16="http://schemas.microsoft.com/office/drawing/2014/main" id="{FEDA42E7-3BD8-B79B-30A9-60557D882518}"/>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93263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2039377" y="2531918"/>
            <a:ext cx="8668987" cy="1530927"/>
          </a:xfrm>
        </p:spPr>
        <p:txBody>
          <a:bodyPr>
            <a:normAutofit/>
          </a:bodyPr>
          <a:lstStyle/>
          <a:p>
            <a:pPr marL="285750" indent="-285750">
              <a:buFont typeface="Arial" panose="020B0604020202020204" pitchFamily="34" charset="0"/>
              <a:buChar char="•"/>
            </a:pPr>
            <a:r>
              <a:rPr lang="en-US" sz="4000" b="1" dirty="0">
                <a:latin typeface="Avenir Book"/>
              </a:rPr>
              <a:t>Business Needs</a:t>
            </a:r>
          </a:p>
          <a:p>
            <a:pPr marL="285750" indent="-285750">
              <a:buFont typeface="Arial" panose="020B0604020202020204" pitchFamily="34" charset="0"/>
              <a:buChar char="•"/>
            </a:pPr>
            <a:r>
              <a:rPr lang="en-US" sz="4000" b="1" dirty="0">
                <a:latin typeface="Avenir Book"/>
              </a:rPr>
              <a:t>Business Objectives</a:t>
            </a:r>
          </a:p>
        </p:txBody>
      </p:sp>
      <p:sp>
        <p:nvSpPr>
          <p:cNvPr id="5" name="Title 2">
            <a:extLst>
              <a:ext uri="{FF2B5EF4-FFF2-40B4-BE49-F238E27FC236}">
                <a16:creationId xmlns:a16="http://schemas.microsoft.com/office/drawing/2014/main" id="{55102EF0-252D-ECA8-0F25-F2C8970AA160}"/>
              </a:ext>
            </a:extLst>
          </p:cNvPr>
          <p:cNvSpPr txBox="1">
            <a:spLocks/>
          </p:cNvSpPr>
          <p:nvPr/>
        </p:nvSpPr>
        <p:spPr>
          <a:xfrm>
            <a:off x="1306687" y="391886"/>
            <a:ext cx="10134369" cy="784622"/>
          </a:xfrm>
          <a:prstGeom prst="rect">
            <a:avLst/>
          </a:prstGeom>
        </p:spPr>
        <p:txBody>
          <a:bodyPr vert="horz" lIns="0" tIns="45720" rIns="0" bIns="45720" rtlCol="0" anchor="b">
            <a:noAutofit/>
          </a:bodyPr>
          <a:lstStyle>
            <a:lvl1pPr algn="l" defTabSz="914400" rtl="0" eaLnBrk="1" latinLnBrk="0" hangingPunct="1">
              <a:lnSpc>
                <a:spcPct val="90000"/>
              </a:lnSpc>
              <a:spcBef>
                <a:spcPct val="0"/>
              </a:spcBef>
              <a:buNone/>
              <a:defRPr sz="4500" b="0" i="0" kern="1200" cap="all" baseline="0">
                <a:solidFill>
                  <a:schemeClr val="accent4">
                    <a:lumMod val="75000"/>
                  </a:schemeClr>
                </a:solidFill>
                <a:latin typeface="+mj-lt"/>
                <a:ea typeface="+mj-ea"/>
                <a:cs typeface="+mj-cs"/>
              </a:defRPr>
            </a:lvl1pPr>
          </a:lstStyle>
          <a:p>
            <a:r>
              <a:rPr lang="en-US" sz="3600" b="1" dirty="0">
                <a:latin typeface="Avenir Book" panose="02000503020000020003" pitchFamily="2" charset="0"/>
              </a:rPr>
              <a:t>Project purpose/justification</a:t>
            </a:r>
            <a:endParaRPr lang="en-US" dirty="0"/>
          </a:p>
        </p:txBody>
      </p:sp>
      <p:sp>
        <p:nvSpPr>
          <p:cNvPr id="2" name="TextBox 1">
            <a:extLst>
              <a:ext uri="{FF2B5EF4-FFF2-40B4-BE49-F238E27FC236}">
                <a16:creationId xmlns:a16="http://schemas.microsoft.com/office/drawing/2014/main" id="{B01434B9-8164-0DB9-3A87-3936213F5DDD}"/>
              </a:ext>
            </a:extLst>
          </p:cNvPr>
          <p:cNvSpPr txBox="1"/>
          <p:nvPr/>
        </p:nvSpPr>
        <p:spPr>
          <a:xfrm>
            <a:off x="4678054" y="6356349"/>
            <a:ext cx="3391634"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Roselyn Joy Angeles</a:t>
            </a:r>
          </a:p>
        </p:txBody>
      </p:sp>
      <p:pic>
        <p:nvPicPr>
          <p:cNvPr id="3" name="Picture 2" descr="A logo on a black background&#10;&#10;Description automatically generated with low confidence">
            <a:extLst>
              <a:ext uri="{FF2B5EF4-FFF2-40B4-BE49-F238E27FC236}">
                <a16:creationId xmlns:a16="http://schemas.microsoft.com/office/drawing/2014/main" id="{4B66D076-6580-9BF7-136E-2A56F2729989}"/>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24129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29085" y="1690255"/>
            <a:ext cx="8668987" cy="3862531"/>
          </a:xfrm>
        </p:spPr>
        <p:txBody>
          <a:bodyPr>
            <a:noAutofit/>
          </a:bodyPr>
          <a:lstStyle/>
          <a:p>
            <a:pPr marR="0" lvl="0" fontAlgn="base">
              <a:spcBef>
                <a:spcPts val="0"/>
              </a:spcBef>
              <a:spcAft>
                <a:spcPts val="0"/>
              </a:spcAft>
            </a:pPr>
            <a:r>
              <a:rPr lang="en-US" sz="3200" dirty="0">
                <a:effectLst/>
                <a:latin typeface="Avenir Book" panose="02000503020000020003"/>
                <a:ea typeface="Times New Roman" panose="02020603050405020304" pitchFamily="18" charset="0"/>
              </a:rPr>
              <a:t>RAMS Corner Ticketing System is a web-based application that would make use of a ticketing method like that of Discord and other outsourcing companies that would not only help the students and teachers get an equal chance to be given audience by the ITRO. Making troubleshooting easier and much more convenient.</a:t>
            </a:r>
          </a:p>
        </p:txBody>
      </p:sp>
      <p:sp>
        <p:nvSpPr>
          <p:cNvPr id="4" name="TextBox 3">
            <a:extLst>
              <a:ext uri="{FF2B5EF4-FFF2-40B4-BE49-F238E27FC236}">
                <a16:creationId xmlns:a16="http://schemas.microsoft.com/office/drawing/2014/main" id="{C07E3641-40E5-01CE-1244-3EED153E98E2}"/>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7781364B-65D5-EF77-BEB7-5FAD24BE333D}"/>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171904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39377" y="1497734"/>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Avenir Book" panose="02000503020000020003"/>
                <a:ea typeface="Times New Roman" panose="02020603050405020304" pitchFamily="18" charset="0"/>
              </a:rPr>
              <a:t>A single system for accessing all queries and reports, rather than needing to navigate two separate ITRO email accounts</a:t>
            </a:r>
          </a:p>
          <a:p>
            <a:pPr marL="342900" indent="-342900" fontAlgn="base">
              <a:spcBef>
                <a:spcPts val="0"/>
              </a:spcBef>
              <a:buFont typeface="Symbol" panose="05050102010706020507" pitchFamily="18" charset="2"/>
              <a:buChar char=""/>
            </a:pPr>
            <a:r>
              <a:rPr lang="en-US" sz="3600" dirty="0">
                <a:effectLst/>
                <a:latin typeface="Avenir Book" panose="02000503020000020003"/>
                <a:ea typeface="Times New Roman" panose="02020603050405020304" pitchFamily="18" charset="0"/>
              </a:rPr>
              <a:t>a Knowledge Base feature for the solutions to the most common problems that can be addressed by the client themselves, thus, reducing the tickets received by the ITRO by at least 30 – 40%. </a:t>
            </a:r>
          </a:p>
          <a:p>
            <a:pPr fontAlgn="base">
              <a:spcBef>
                <a:spcPts val="0"/>
              </a:spcBef>
            </a:pPr>
            <a:endParaRPr lang="en-PH" sz="3600" dirty="0">
              <a:effectLst/>
              <a:latin typeface="Avenir Book" panose="02000503020000020003"/>
              <a:ea typeface="Times New Roman" panose="02020603050405020304" pitchFamily="18" charset="0"/>
            </a:endParaRPr>
          </a:p>
        </p:txBody>
      </p:sp>
      <p:sp>
        <p:nvSpPr>
          <p:cNvPr id="4" name="TextBox 3">
            <a:extLst>
              <a:ext uri="{FF2B5EF4-FFF2-40B4-BE49-F238E27FC236}">
                <a16:creationId xmlns:a16="http://schemas.microsoft.com/office/drawing/2014/main" id="{9AADC8F8-76DE-D510-C6B8-EE4D9B5BC890}"/>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9E15F69B-EA5E-7F58-41ED-75A6183511FC}"/>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40404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2070595" y="1669472"/>
            <a:ext cx="8668987" cy="3862531"/>
          </a:xfrm>
        </p:spPr>
        <p:txBody>
          <a:bodyPr>
            <a:noAutofit/>
          </a:bodyPr>
          <a:lstStyle/>
          <a:p>
            <a:pPr marL="342900" indent="-342900" fontAlgn="base">
              <a:spcBef>
                <a:spcPts val="0"/>
              </a:spcBef>
              <a:buFont typeface="Symbol" panose="05050102010706020507" pitchFamily="18" charset="2"/>
              <a:buChar char=""/>
            </a:pPr>
            <a:r>
              <a:rPr lang="en-PH" sz="3600" dirty="0">
                <a:effectLst/>
                <a:latin typeface="Calibri" panose="020F0502020204030204" pitchFamily="34" charset="0"/>
                <a:ea typeface="Times New Roman" panose="02020603050405020304" pitchFamily="18" charset="0"/>
              </a:rPr>
              <a:t>Streamlined and </a:t>
            </a:r>
            <a:r>
              <a:rPr lang="en-US" sz="3600" dirty="0">
                <a:effectLst/>
                <a:latin typeface="Calibri" panose="020F0502020204030204" pitchFamily="34" charset="0"/>
                <a:ea typeface="Times New Roman" panose="02020603050405020304" pitchFamily="18" charset="0"/>
              </a:rPr>
              <a:t>tailor-made ticketing service system for th</a:t>
            </a:r>
            <a:r>
              <a:rPr lang="en-US" sz="3600" dirty="0">
                <a:latin typeface="Calibri" panose="020F0502020204030204" pitchFamily="34" charset="0"/>
                <a:ea typeface="Times New Roman" panose="02020603050405020304" pitchFamily="18" charset="0"/>
              </a:rPr>
              <a:t>e ITRO workflow.</a:t>
            </a:r>
            <a:endParaRPr lang="en-PH" sz="3600" dirty="0">
              <a:effectLst/>
              <a:latin typeface="Calibri" panose="020F0502020204030204" pitchFamily="34" charset="0"/>
              <a:ea typeface="Times New Roman" panose="02020603050405020304" pitchFamily="18" charset="0"/>
            </a:endParaRPr>
          </a:p>
          <a:p>
            <a:pPr marL="342900" marR="0" lvl="0" indent="-342900" fontAlgn="base">
              <a:spcBef>
                <a:spcPts val="0"/>
              </a:spcBef>
              <a:spcAft>
                <a:spcPts val="0"/>
              </a:spcAft>
              <a:buFont typeface="Symbol" panose="05050102010706020507" pitchFamily="18" charset="2"/>
              <a:buChar char=""/>
            </a:pPr>
            <a:r>
              <a:rPr lang="en-US" sz="3600" dirty="0">
                <a:latin typeface="Calibri" panose="020F0502020204030204" pitchFamily="34" charset="0"/>
                <a:ea typeface="Times New Roman" panose="02020603050405020304" pitchFamily="18" charset="0"/>
              </a:rPr>
              <a:t>Added features to a</a:t>
            </a:r>
            <a:r>
              <a:rPr lang="en-US" sz="3600" dirty="0">
                <a:effectLst/>
                <a:latin typeface="Calibri" panose="020F0502020204030204" pitchFamily="34" charset="0"/>
                <a:ea typeface="Times New Roman" panose="02020603050405020304" pitchFamily="18" charset="0"/>
              </a:rPr>
              <a:t>utomatically send a uniform and accurate ticket by three (3) to five (5) mouse clicks and drastically lower the time it takes for the client to send a query from five to ten minutes, down to 10-90 seconds. </a:t>
            </a: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5BBF1841-3FA6-F877-E1C8-FF40066F88FA}"/>
              </a:ext>
            </a:extLst>
          </p:cNvPr>
          <p:cNvPicPr>
            <a:picLocks noChangeAspect="1"/>
          </p:cNvPicPr>
          <p:nvPr/>
        </p:nvPicPr>
        <p:blipFill rotWithShape="1">
          <a:blip r:embed="rId3"/>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4184118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sp>
        <p:nvSpPr>
          <p:cNvPr id="2" name="Text Placeholder 6">
            <a:extLst>
              <a:ext uri="{FF2B5EF4-FFF2-40B4-BE49-F238E27FC236}">
                <a16:creationId xmlns:a16="http://schemas.microsoft.com/office/drawing/2014/main" id="{CC29EAA7-8F54-BCC9-4DB6-EDF251A58E5F}"/>
              </a:ext>
            </a:extLst>
          </p:cNvPr>
          <p:cNvSpPr>
            <a:spLocks noGrp="1"/>
          </p:cNvSpPr>
          <p:nvPr>
            <p:ph type="body" sz="quarter" idx="14"/>
          </p:nvPr>
        </p:nvSpPr>
        <p:spPr>
          <a:xfrm>
            <a:off x="1769258" y="1497734"/>
            <a:ext cx="9370461" cy="3862531"/>
          </a:xfrm>
        </p:spPr>
        <p:txBody>
          <a:bodyPr>
            <a:noAutofit/>
          </a:bodyPr>
          <a:lstStyle/>
          <a:p>
            <a:pPr marL="571500" indent="-571500" fontAlgn="base">
              <a:spcBef>
                <a:spcPts val="0"/>
              </a:spcBef>
              <a:buFont typeface="Arial" panose="020B0604020202020204" pitchFamily="34" charset="0"/>
              <a:buChar char="•"/>
            </a:pPr>
            <a:r>
              <a:rPr lang="en-PH" sz="3600" dirty="0">
                <a:latin typeface="Calibri" panose="020F0502020204030204" pitchFamily="34" charset="0"/>
                <a:ea typeface="Times New Roman" panose="02020603050405020304" pitchFamily="18" charset="0"/>
              </a:rPr>
              <a:t>User manual, system requirement specification, and other necessary documentations will be provided to the ITRO </a:t>
            </a:r>
            <a:r>
              <a:rPr lang="en-PH" sz="3600" dirty="0">
                <a:effectLst/>
                <a:latin typeface="Calibri" panose="020F0502020204030204" pitchFamily="34" charset="0"/>
                <a:ea typeface="Times New Roman" panose="02020603050405020304" pitchFamily="18" charset="0"/>
              </a:rPr>
              <a:t>to effectively use the new system.</a:t>
            </a:r>
            <a:r>
              <a:rPr lang="en-US" sz="3600" dirty="0">
                <a:effectLst/>
                <a:latin typeface="Calibri" panose="020F0502020204030204" pitchFamily="34" charset="0"/>
                <a:ea typeface="Times New Roman" panose="02020603050405020304" pitchFamily="18" charset="0"/>
              </a:rPr>
              <a:t> </a:t>
            </a:r>
            <a:endParaRPr lang="en-PH" sz="3600" dirty="0">
              <a:effectLst/>
              <a:latin typeface="Calibri" panose="020F0502020204030204" pitchFamily="34" charset="0"/>
              <a:ea typeface="Times New Roman" panose="02020603050405020304" pitchFamily="18" charset="0"/>
            </a:endParaRPr>
          </a:p>
          <a:p>
            <a:pPr marL="571500" marR="0" lvl="0" indent="-571500" fontAlgn="base">
              <a:spcBef>
                <a:spcPts val="0"/>
              </a:spcBef>
              <a:spcAft>
                <a:spcPts val="0"/>
              </a:spcAft>
              <a:buFont typeface="Arial" panose="020B0604020202020204" pitchFamily="34" charset="0"/>
              <a:buChar char="•"/>
            </a:pPr>
            <a:r>
              <a:rPr lang="en-PH" sz="3600" dirty="0">
                <a:effectLst/>
                <a:latin typeface="Calibri" panose="020F0502020204030204" pitchFamily="34" charset="0"/>
                <a:ea typeface="Times New Roman" panose="02020603050405020304" pitchFamily="18" charset="0"/>
              </a:rPr>
              <a:t>A report detailing the benefits and cost savings achieved through the implementation of the </a:t>
            </a:r>
            <a:r>
              <a:rPr lang="en-US" sz="3600" dirty="0">
                <a:effectLst/>
                <a:latin typeface="Calibri" panose="020F0502020204030204" pitchFamily="34" charset="0"/>
                <a:ea typeface="Times New Roman" panose="02020603050405020304" pitchFamily="18" charset="0"/>
              </a:rPr>
              <a:t>RAMS Corner: Ticketing Service System</a:t>
            </a:r>
            <a:endParaRPr lang="en-US" sz="36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D69FDEC-D6D7-F2AA-374F-ED17CE500E56}"/>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5" name="Picture 4" descr="A logo on a black background&#10;&#10;Description automatically generated with low confidence">
            <a:extLst>
              <a:ext uri="{FF2B5EF4-FFF2-40B4-BE49-F238E27FC236}">
                <a16:creationId xmlns:a16="http://schemas.microsoft.com/office/drawing/2014/main" id="{A242705F-359F-2E7B-02CC-A5635EC6BE53}"/>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236945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306687" y="391886"/>
            <a:ext cx="10134369" cy="784622"/>
          </a:xfrm>
        </p:spPr>
        <p:txBody>
          <a:bodyPr/>
          <a:lstStyle/>
          <a:p>
            <a:r>
              <a:rPr lang="en-US" sz="3600" b="1">
                <a:latin typeface="Avenir Book" panose="02000503020000020003" pitchFamily="2" charset="0"/>
              </a:rPr>
              <a:t>Project deliverables and milestones</a:t>
            </a:r>
            <a:endParaRPr lang="en-US"/>
          </a:p>
        </p:txBody>
      </p:sp>
      <p:graphicFrame>
        <p:nvGraphicFramePr>
          <p:cNvPr id="7" name="Table 6">
            <a:extLst>
              <a:ext uri="{FF2B5EF4-FFF2-40B4-BE49-F238E27FC236}">
                <a16:creationId xmlns:a16="http://schemas.microsoft.com/office/drawing/2014/main" id="{DE13573B-2FF7-5AD9-7AF2-E98C214F86E2}"/>
              </a:ext>
            </a:extLst>
          </p:cNvPr>
          <p:cNvGraphicFramePr>
            <a:graphicFrameLocks noGrp="1"/>
          </p:cNvGraphicFramePr>
          <p:nvPr>
            <p:extLst>
              <p:ext uri="{D42A27DB-BD31-4B8C-83A1-F6EECF244321}">
                <p14:modId xmlns:p14="http://schemas.microsoft.com/office/powerpoint/2010/main" val="3421270774"/>
              </p:ext>
            </p:extLst>
          </p:nvPr>
        </p:nvGraphicFramePr>
        <p:xfrm>
          <a:off x="1847850" y="1675692"/>
          <a:ext cx="9772649" cy="4181472"/>
        </p:xfrm>
        <a:graphic>
          <a:graphicData uri="http://schemas.openxmlformats.org/drawingml/2006/table">
            <a:tbl>
              <a:tblPr firstRow="1" firstCol="1" bandRow="1">
                <a:tableStyleId>{5C22544A-7EE6-4342-B048-85BDC9FD1C3A}</a:tableStyleId>
              </a:tblPr>
              <a:tblGrid>
                <a:gridCol w="6622329">
                  <a:extLst>
                    <a:ext uri="{9D8B030D-6E8A-4147-A177-3AD203B41FA5}">
                      <a16:colId xmlns:a16="http://schemas.microsoft.com/office/drawing/2014/main" val="1780994898"/>
                    </a:ext>
                  </a:extLst>
                </a:gridCol>
                <a:gridCol w="3150320">
                  <a:extLst>
                    <a:ext uri="{9D8B030D-6E8A-4147-A177-3AD203B41FA5}">
                      <a16:colId xmlns:a16="http://schemas.microsoft.com/office/drawing/2014/main" val="1550556377"/>
                    </a:ext>
                  </a:extLst>
                </a:gridCol>
              </a:tblGrid>
              <a:tr h="521165">
                <a:tc>
                  <a:txBody>
                    <a:bodyPr/>
                    <a:lstStyle/>
                    <a:p>
                      <a:pPr marL="0" marR="0" indent="0" algn="l" fontAlgn="base">
                        <a:lnSpc>
                          <a:spcPct val="110000"/>
                        </a:lnSpc>
                        <a:spcBef>
                          <a:spcPts val="0"/>
                        </a:spcBef>
                        <a:spcAft>
                          <a:spcPts val="0"/>
                        </a:spcAft>
                      </a:pPr>
                      <a:r>
                        <a:rPr lang="en-US" sz="2400" dirty="0">
                          <a:solidFill>
                            <a:schemeClr val="bg1"/>
                          </a:solidFill>
                          <a:effectLst/>
                          <a:latin typeface="Avenir Book" panose="02000503020000020003"/>
                        </a:rPr>
                        <a:t>Project Milestone </a:t>
                      </a:r>
                      <a:endParaRPr lang="en-US" sz="2400" dirty="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bg1"/>
                          </a:solidFill>
                          <a:effectLst/>
                          <a:latin typeface="Avenir Book" panose="02000503020000020003"/>
                        </a:rPr>
                        <a:t>Target Completion Date</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4840030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kick-off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February 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76194359"/>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Analysis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February 28,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5965372"/>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Design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March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6260099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Implementation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May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029907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Testing and quality assurance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August 31,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06489683"/>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Deployment phase completion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a:solidFill>
                            <a:schemeClr val="tx1"/>
                          </a:solidFill>
                          <a:effectLst/>
                          <a:latin typeface="Avenir Book" panose="02000503020000020003"/>
                        </a:rPr>
                        <a:t>September 15, 2023 </a:t>
                      </a:r>
                      <a:endParaRPr lang="en-US" sz="240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8631771"/>
                  </a:ext>
                </a:extLst>
              </a:tr>
              <a:tr h="522901">
                <a:tc>
                  <a:txBody>
                    <a:bodyPr/>
                    <a:lstStyle/>
                    <a:p>
                      <a:pPr marL="0" marR="0" indent="0" algn="l" fontAlgn="base">
                        <a:lnSpc>
                          <a:spcPct val="110000"/>
                        </a:lnSpc>
                        <a:spcBef>
                          <a:spcPts val="0"/>
                        </a:spcBef>
                        <a:spcAft>
                          <a:spcPts val="0"/>
                        </a:spcAft>
                      </a:pPr>
                      <a:r>
                        <a:rPr lang="en-US" sz="2400">
                          <a:solidFill>
                            <a:schemeClr val="bg1"/>
                          </a:solidFill>
                          <a:effectLst/>
                          <a:latin typeface="Avenir Book" panose="02000503020000020003"/>
                        </a:rPr>
                        <a:t>Project close-out meeting </a:t>
                      </a:r>
                      <a:endParaRPr lang="en-US" sz="2400">
                        <a:solidFill>
                          <a:schemeClr val="bg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tc>
                  <a:txBody>
                    <a:bodyPr/>
                    <a:lstStyle/>
                    <a:p>
                      <a:pPr marL="0" marR="0" indent="0" algn="ctr" fontAlgn="base">
                        <a:lnSpc>
                          <a:spcPct val="110000"/>
                        </a:lnSpc>
                        <a:spcBef>
                          <a:spcPts val="0"/>
                        </a:spcBef>
                        <a:spcAft>
                          <a:spcPts val="0"/>
                        </a:spcAft>
                      </a:pPr>
                      <a:r>
                        <a:rPr lang="en-US" sz="2400" dirty="0">
                          <a:solidFill>
                            <a:schemeClr val="tx1"/>
                          </a:solidFill>
                          <a:effectLst/>
                          <a:latin typeface="Avenir Book" panose="02000503020000020003"/>
                        </a:rPr>
                        <a:t>September 30, 2023 </a:t>
                      </a:r>
                      <a:endParaRPr lang="en-US" sz="2400" dirty="0">
                        <a:solidFill>
                          <a:schemeClr val="tx1"/>
                        </a:solidFill>
                        <a:effectLst/>
                        <a:latin typeface="Avenir Book" panose="02000503020000020003"/>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965917934"/>
                  </a:ext>
                </a:extLst>
              </a:tr>
            </a:tbl>
          </a:graphicData>
        </a:graphic>
      </p:graphicFrame>
      <p:sp>
        <p:nvSpPr>
          <p:cNvPr id="2" name="TextBox 1">
            <a:extLst>
              <a:ext uri="{FF2B5EF4-FFF2-40B4-BE49-F238E27FC236}">
                <a16:creationId xmlns:a16="http://schemas.microsoft.com/office/drawing/2014/main" id="{37CF7232-5D29-F716-3CF5-2330E55B6B27}"/>
              </a:ext>
            </a:extLst>
          </p:cNvPr>
          <p:cNvSpPr txBox="1"/>
          <p:nvPr/>
        </p:nvSpPr>
        <p:spPr>
          <a:xfrm>
            <a:off x="4678054" y="6356349"/>
            <a:ext cx="3371051" cy="369332"/>
          </a:xfrm>
          <a:prstGeom prst="rect">
            <a:avLst/>
          </a:prstGeom>
          <a:noFill/>
        </p:spPr>
        <p:txBody>
          <a:bodyPr wrap="none" rtlCol="0">
            <a:spAutoFit/>
          </a:bodyPr>
          <a:lstStyle/>
          <a:p>
            <a:r>
              <a:rPr lang="en-US">
                <a:solidFill>
                  <a:schemeClr val="tx2">
                    <a:lumMod val="60000"/>
                    <a:lumOff val="40000"/>
                  </a:schemeClr>
                </a:solidFill>
                <a:latin typeface="Avenir Book" panose="02000503020000020003"/>
              </a:rPr>
              <a:t>Presented by: Princess Trisha Reyes</a:t>
            </a:r>
          </a:p>
        </p:txBody>
      </p:sp>
      <p:pic>
        <p:nvPicPr>
          <p:cNvPr id="4" name="Picture 3" descr="A logo on a black background&#10;&#10;Description automatically generated with low confidence">
            <a:extLst>
              <a:ext uri="{FF2B5EF4-FFF2-40B4-BE49-F238E27FC236}">
                <a16:creationId xmlns:a16="http://schemas.microsoft.com/office/drawing/2014/main" id="{06D5CC8A-FB29-70DB-62C8-30AA7DBA968E}"/>
              </a:ext>
            </a:extLst>
          </p:cNvPr>
          <p:cNvPicPr>
            <a:picLocks noChangeAspect="1"/>
          </p:cNvPicPr>
          <p:nvPr/>
        </p:nvPicPr>
        <p:blipFill rotWithShape="1">
          <a:blip r:embed="rId2"/>
          <a:srcRect l="38803" t="23859" r="34290" b="22709"/>
          <a:stretch/>
        </p:blipFill>
        <p:spPr>
          <a:xfrm>
            <a:off x="9099344" y="3374501"/>
            <a:ext cx="3280476" cy="3664310"/>
          </a:xfrm>
          <a:prstGeom prst="rect">
            <a:avLst/>
          </a:prstGeom>
        </p:spPr>
      </p:pic>
    </p:spTree>
    <p:extLst>
      <p:ext uri="{BB962C8B-B14F-4D97-AF65-F5344CB8AC3E}">
        <p14:creationId xmlns:p14="http://schemas.microsoft.com/office/powerpoint/2010/main" val="3377353335"/>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809F1F210BAA040A145296C92009194" ma:contentTypeVersion="6" ma:contentTypeDescription="Create a new document." ma:contentTypeScope="" ma:versionID="f691fc1c4a1b0e9fe8244ded1739bd9c">
  <xsd:schema xmlns:xsd="http://www.w3.org/2001/XMLSchema" xmlns:xs="http://www.w3.org/2001/XMLSchema" xmlns:p="http://schemas.microsoft.com/office/2006/metadata/properties" xmlns:ns2="c1ab46aa-4e63-48d8-a315-16c1f2d7c6c2" xmlns:ns3="74294220-e8b9-4fe7-8bb1-72bea3759816" targetNamespace="http://schemas.microsoft.com/office/2006/metadata/properties" ma:root="true" ma:fieldsID="c5032702caff3d73983fcfd34b02e3a0" ns2:_="" ns3:_="">
    <xsd:import namespace="c1ab46aa-4e63-48d8-a315-16c1f2d7c6c2"/>
    <xsd:import namespace="74294220-e8b9-4fe7-8bb1-72bea375981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ab46aa-4e63-48d8-a315-16c1f2d7c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4294220-e8b9-4fe7-8bb1-72bea375981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46A7BF-9AD1-487D-B50B-B4855E655648}">
  <ds:schemaRefs>
    <ds:schemaRef ds:uri="http://schemas.microsoft.com/sharepoint/v3/contenttype/forms"/>
  </ds:schemaRefs>
</ds:datastoreItem>
</file>

<file path=customXml/itemProps2.xml><?xml version="1.0" encoding="utf-8"?>
<ds:datastoreItem xmlns:ds="http://schemas.openxmlformats.org/officeDocument/2006/customXml" ds:itemID="{E7CC4145-1E25-4B52-8F1D-3AAE6C1E66D1}">
  <ds:schemaRefs>
    <ds:schemaRef ds:uri="74294220-e8b9-4fe7-8bb1-72bea3759816"/>
    <ds:schemaRef ds:uri="c1ab46aa-4e63-48d8-a315-16c1f2d7c6c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B389518-5031-49C4-9FA3-50D6DDB4A4A5}">
  <ds:schemaRefs>
    <ds:schemaRef ds:uri="74294220-e8b9-4fe7-8bb1-72bea3759816"/>
    <ds:schemaRef ds:uri="c1ab46aa-4e63-48d8-a315-16c1f2d7c6c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TEMP</Template>
  <TotalTime>19</TotalTime>
  <Words>1493</Words>
  <Application>Microsoft Office PowerPoint</Application>
  <PresentationFormat>Widescreen</PresentationFormat>
  <Paragraphs>396</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Avenir Book</vt:lpstr>
      <vt:lpstr>Calibri</vt:lpstr>
      <vt:lpstr>Calibri Light</vt:lpstr>
      <vt:lpstr>Cambria</vt:lpstr>
      <vt:lpstr>Sagona ExtraLight</vt:lpstr>
      <vt:lpstr>Speak Pro</vt:lpstr>
      <vt:lpstr>Symbol</vt:lpstr>
      <vt:lpstr>Times New Roman</vt:lpstr>
      <vt:lpstr>Office Theme</vt:lpstr>
      <vt:lpstr>Project management plan</vt:lpstr>
      <vt:lpstr>Introduction</vt:lpstr>
      <vt:lpstr>Problem statement</vt:lpstr>
      <vt:lpstr>PowerPoint Presentation</vt:lpstr>
      <vt:lpstr>Project deliverables and milestones</vt:lpstr>
      <vt:lpstr>Project deliverables and milestones</vt:lpstr>
      <vt:lpstr>Project deliverables and milestones</vt:lpstr>
      <vt:lpstr>Project deliverables and milestones</vt:lpstr>
      <vt:lpstr>Project deliverables and milestones</vt:lpstr>
      <vt:lpstr>Stakeholder register</vt:lpstr>
      <vt:lpstr>WBS</vt:lpstr>
      <vt:lpstr>Cost schedule summary</vt:lpstr>
      <vt:lpstr>Schedule gantt chart summary</vt:lpstr>
      <vt:lpstr>Schedule gantt chart summary</vt:lpstr>
      <vt:lpstr>Schedule gantt chart summary</vt:lpstr>
      <vt:lpstr>change control board</vt:lpstr>
      <vt:lpstr>Communication matrix</vt:lpstr>
      <vt:lpstr>Risk register</vt:lpstr>
      <vt:lpstr>Transition approach</vt:lpstr>
      <vt:lpstr>Transition out plan schedule</vt:lpstr>
      <vt:lpstr>Questions?</vt:lpstr>
      <vt:lpstr>Contribution/assignment</vt:lpstr>
      <vt:lpstr>Contribution/assignment</vt:lpstr>
      <vt:lpstr>Contribution/assignment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Hans Oliver M. Schuck II</dc:creator>
  <cp:lastModifiedBy>Kieyl Ponce</cp:lastModifiedBy>
  <cp:revision>4</cp:revision>
  <dcterms:created xsi:type="dcterms:W3CDTF">2021-08-11T05:29:25Z</dcterms:created>
  <dcterms:modified xsi:type="dcterms:W3CDTF">2023-06-04T09:29:12Z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0x0101005809F1F210BAA040A145296C92009194</vt:lpwstr>
  </property>
  <property fmtid="{D5CDD505-2E9C-101B-9397-08002B2CF9AE}" pid="3" name="MediaServiceImageTags">
    <vt:lpwstr/>
  </property>
</Properties>
</file>